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0" r:id="rId3"/>
    <p:sldId id="271" r:id="rId4"/>
    <p:sldId id="266" r:id="rId5"/>
    <p:sldId id="267" r:id="rId6"/>
    <p:sldId id="264" r:id="rId7"/>
    <p:sldId id="257" r:id="rId8"/>
    <p:sldId id="261" r:id="rId9"/>
    <p:sldId id="262" r:id="rId10"/>
    <p:sldId id="263" r:id="rId11"/>
    <p:sldId id="260" r:id="rId12"/>
    <p:sldId id="258" r:id="rId13"/>
    <p:sldId id="272" r:id="rId14"/>
    <p:sldId id="265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23042-0E89-4B89-AEAC-9F7671BC898B}" type="datetime1">
              <a:rPr lang="nl-BE" smtClean="0"/>
              <a:t>7/12/2019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55D-1190-4E9F-9AA7-DE91C13D2518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17988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386A-C39A-4AC6-BD7D-AEA625B86DD5}" type="datetime1">
              <a:rPr lang="nl-BE" smtClean="0"/>
              <a:t>7/12/2019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55D-1190-4E9F-9AA7-DE91C13D2518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0580369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386A-C39A-4AC6-BD7D-AEA625B86DD5}" type="datetime1">
              <a:rPr lang="nl-BE" smtClean="0"/>
              <a:t>7/12/2019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55D-1190-4E9F-9AA7-DE91C13D2518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813504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386A-C39A-4AC6-BD7D-AEA625B86DD5}" type="datetime1">
              <a:rPr lang="nl-BE" smtClean="0"/>
              <a:t>7/12/2019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55D-1190-4E9F-9AA7-DE91C13D2518}" type="slidenum">
              <a:rPr lang="nl-BE" smtClean="0"/>
              <a:t>‹nr.›</a:t>
            </a:fld>
            <a:endParaRPr lang="nl-BE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1004655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386A-C39A-4AC6-BD7D-AEA625B86DD5}" type="datetime1">
              <a:rPr lang="nl-BE" smtClean="0"/>
              <a:t>7/12/2019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55D-1190-4E9F-9AA7-DE91C13D2518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31175632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386A-C39A-4AC6-BD7D-AEA625B86DD5}" type="datetime1">
              <a:rPr lang="nl-BE" smtClean="0"/>
              <a:t>7/12/2019</a:t>
            </a:fld>
            <a:endParaRPr lang="nl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55D-1190-4E9F-9AA7-DE91C13D2518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84016886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3386A-C39A-4AC6-BD7D-AEA625B86DD5}" type="datetime1">
              <a:rPr lang="nl-BE" smtClean="0"/>
              <a:t>7/12/2019</a:t>
            </a:fld>
            <a:endParaRPr lang="nl-B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55D-1190-4E9F-9AA7-DE91C13D2518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7923140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25273-B00F-4CD0-8506-58CCE827256D}" type="datetime1">
              <a:rPr lang="nl-BE" smtClean="0"/>
              <a:t>7/12/2019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55D-1190-4E9F-9AA7-DE91C13D2518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8084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C6F7-07BA-403C-BFFB-D8C67E72F549}" type="datetime1">
              <a:rPr lang="nl-BE" smtClean="0"/>
              <a:t>7/12/2019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55D-1190-4E9F-9AA7-DE91C13D2518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00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4728-5C36-4320-9975-C0AD146B5CD0}" type="datetime1">
              <a:rPr lang="nl-BE" smtClean="0"/>
              <a:t>7/12/2019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55D-1190-4E9F-9AA7-DE91C13D2518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698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B402-D71E-400E-A404-AAB18836F9CF}" type="datetime1">
              <a:rPr lang="nl-BE" smtClean="0"/>
              <a:t>7/12/2019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55D-1190-4E9F-9AA7-DE91C13D2518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2092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8714-923D-474D-B32F-CDA6C42AD4D3}" type="datetime1">
              <a:rPr lang="nl-BE" smtClean="0"/>
              <a:t>7/12/2019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55D-1190-4E9F-9AA7-DE91C13D2518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346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C077-4453-40D4-A183-5AC876F8630A}" type="datetime1">
              <a:rPr lang="nl-BE" smtClean="0"/>
              <a:t>7/12/2019</a:t>
            </a:fld>
            <a:endParaRPr lang="nl-B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55D-1190-4E9F-9AA7-DE91C13D2518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2136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63E74-0D77-41D7-AD57-69E7B2BCE785}" type="datetime1">
              <a:rPr lang="nl-BE" smtClean="0"/>
              <a:t>7/12/2019</a:t>
            </a:fld>
            <a:endParaRPr lang="nl-BE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55D-1190-4E9F-9AA7-DE91C13D2518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0038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3907-2933-4724-8300-653566F1C24E}" type="datetime1">
              <a:rPr lang="nl-BE" smtClean="0"/>
              <a:t>7/12/2019</a:t>
            </a:fld>
            <a:endParaRPr lang="nl-BE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55D-1190-4E9F-9AA7-DE91C13D2518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6626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35F50-E731-4F03-97C3-6C5DEF19D439}" type="datetime1">
              <a:rPr lang="nl-BE" smtClean="0"/>
              <a:t>7/12/2019</a:t>
            </a:fld>
            <a:endParaRPr lang="nl-BE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55D-1190-4E9F-9AA7-DE91C13D2518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59896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E0280-EE4D-446D-BF0F-DD3C0B9A3193}" type="datetime1">
              <a:rPr lang="nl-BE" smtClean="0"/>
              <a:t>7/12/2019</a:t>
            </a:fld>
            <a:endParaRPr lang="nl-B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55D-1190-4E9F-9AA7-DE91C13D2518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9829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CA3386A-C39A-4AC6-BD7D-AEA625B86DD5}" type="datetime1">
              <a:rPr lang="nl-BE" smtClean="0"/>
              <a:t>7/12/2019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8855D-1190-4E9F-9AA7-DE91C13D2518}" type="slidenum">
              <a:rPr lang="nl-BE" smtClean="0"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308002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time_continue=49&amp;v=BLz5eSVyDVI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lf.nl/zelf-golfen/meer-en-beter-golf/regels-en-handicap/regels-vanaf-2019/bal-onspeelbaar-in-de-bunker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les.golf/en" TargetMode="External"/><Relationship Id="rId2" Type="http://schemas.openxmlformats.org/officeDocument/2006/relationships/hyperlink" Target="https://www.youtube.com/watch?v=chPOtfLUHC0&amp;feature=youtu.be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randa.org/en/rog/2019/pages/visual-search?fbclid=IwAR2aspro8XGASrU2HacBQo2W0gE5GgzowtY1GTAcsGD3JbcATXHlgpCuK-c" TargetMode="External"/><Relationship Id="rId4" Type="http://schemas.openxmlformats.org/officeDocument/2006/relationships/hyperlink" Target="http://www.usga.org/content/usga/home-page/rules/rules-2019/rules-of-golf/rules-and-interpretations.html#!ruletype=pe&amp;section=rule&amp;rulenum=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time_continue=60&amp;v=qcDT_rI3SzM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F1638C01-3385-44ED-9FE6-64AB9E6E1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dirty="0"/>
              <a:t>NIEUWE GOLFREGELS VANAF 01/01/2019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A34906B-3F1B-44FB-9165-14882F42C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55D-1190-4E9F-9AA7-DE91C13D2518}" type="slidenum">
              <a:rPr lang="nl-BE" smtClean="0"/>
              <a:t>1</a:t>
            </a:fld>
            <a:endParaRPr lang="nl-BE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E16507B-1D47-48D0-8A90-0DBB40E67B22}"/>
              </a:ext>
            </a:extLst>
          </p:cNvPr>
          <p:cNvSpPr txBox="1"/>
          <p:nvPr/>
        </p:nvSpPr>
        <p:spPr>
          <a:xfrm>
            <a:off x="1725434" y="792374"/>
            <a:ext cx="78081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NIEUWE GOLFREGELS</a:t>
            </a:r>
          </a:p>
          <a:p>
            <a:pPr algn="ctr"/>
            <a:r>
              <a:rPr lang="nl-BE" sz="66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VANAF 01/01/2019</a:t>
            </a:r>
          </a:p>
          <a:p>
            <a:pPr algn="ctr"/>
            <a:endParaRPr lang="nl-BE" sz="6600" dirty="0"/>
          </a:p>
          <a:p>
            <a:pPr algn="ctr"/>
            <a:r>
              <a:rPr lang="nl-BE" sz="4400" dirty="0"/>
              <a:t>Een selectie…</a:t>
            </a:r>
          </a:p>
        </p:txBody>
      </p:sp>
    </p:spTree>
    <p:extLst>
      <p:ext uri="{BB962C8B-B14F-4D97-AF65-F5344CB8AC3E}">
        <p14:creationId xmlns:p14="http://schemas.microsoft.com/office/powerpoint/2010/main" val="3427364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245C76E-2D0C-439F-979B-784BDDE58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102545"/>
          </a:xfrm>
        </p:spPr>
        <p:txBody>
          <a:bodyPr>
            <a:normAutofit/>
          </a:bodyPr>
          <a:lstStyle/>
          <a:p>
            <a:r>
              <a:rPr lang="nl-BE" sz="2800" dirty="0">
                <a:solidFill>
                  <a:srgbClr val="00B0F0"/>
                </a:solidFill>
              </a:rPr>
              <a:t>Gedrag in strafgebieden</a:t>
            </a:r>
            <a:r>
              <a:rPr lang="nl-BE" sz="2800" i="1" dirty="0">
                <a:solidFill>
                  <a:srgbClr val="00B0F0"/>
                </a:solidFill>
              </a:rPr>
              <a:t> – 3 – </a:t>
            </a:r>
            <a:r>
              <a:rPr lang="nl-BE" sz="2800" i="1" dirty="0">
                <a:solidFill>
                  <a:srgbClr val="FF0000"/>
                </a:solidFill>
              </a:rPr>
              <a:t>RODE PAALTJES</a:t>
            </a:r>
            <a:endParaRPr lang="nl-BE" sz="2800" dirty="0">
              <a:solidFill>
                <a:srgbClr val="FFFF00"/>
              </a:solidFill>
            </a:endParaRP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A144243A-852D-4EAE-8DCB-7BE7FC1C2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7908" y="1447800"/>
            <a:ext cx="10410091" cy="5335954"/>
          </a:xfrm>
        </p:spPr>
        <p:txBody>
          <a:bodyPr>
            <a:normAutofit/>
          </a:bodyPr>
          <a:lstStyle/>
          <a:p>
            <a:r>
              <a:rPr lang="nl-BE" i="1" dirty="0">
                <a:solidFill>
                  <a:srgbClr val="FF0000"/>
                </a:solidFill>
              </a:rPr>
              <a:t>Zijwaarts ontwijken van een rood strafgebied met 1 strafslag </a:t>
            </a:r>
            <a:br>
              <a:rPr lang="nl-BE" i="1" dirty="0">
                <a:solidFill>
                  <a:srgbClr val="FF0000"/>
                </a:solidFill>
              </a:rPr>
            </a:br>
            <a:br>
              <a:rPr lang="nl-BE" i="1" dirty="0">
                <a:solidFill>
                  <a:srgbClr val="FF0000"/>
                </a:solidFill>
              </a:rPr>
            </a:br>
            <a:r>
              <a:rPr lang="nl-BE" i="1" dirty="0"/>
              <a:t>=&gt;</a:t>
            </a:r>
            <a:r>
              <a:rPr lang="nl-BE" dirty="0"/>
              <a:t>bepalen van een </a:t>
            </a:r>
            <a:r>
              <a:rPr lang="nl-BE" u="sng" dirty="0"/>
              <a:t>dropzone</a:t>
            </a:r>
            <a:r>
              <a:rPr lang="nl-BE" dirty="0"/>
              <a:t> : </a:t>
            </a:r>
            <a:br>
              <a:rPr lang="nl-BE" dirty="0"/>
            </a:br>
            <a:r>
              <a:rPr lang="nl-BE" u="sng" dirty="0"/>
              <a:t>bv: bij punt 3 </a:t>
            </a:r>
            <a:r>
              <a:rPr lang="nl-BE" dirty="0"/>
              <a:t>vanaf het punt waar je bal in het strafgebied ging, 2 clublengtes (niet dichter bij de vlag) en 2 clublengtes als straal : hierbinnen moet je bal de grond raken en blijven (vanaf kniehoogte)</a:t>
            </a: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r>
              <a:rPr lang="nl-BE" dirty="0"/>
              <a:t>Filmpje ? </a:t>
            </a:r>
            <a:r>
              <a:rPr lang="nl-BE" dirty="0">
                <a:hlinkClick r:id="rId2"/>
              </a:rPr>
              <a:t>https://www.youtube.com/watch?time_continue=49&amp;v=BLz5eSVyDVI</a:t>
            </a:r>
            <a:endParaRPr lang="nl-BE" dirty="0"/>
          </a:p>
          <a:p>
            <a:pPr marL="0" indent="0">
              <a:buNone/>
            </a:pPr>
            <a:br>
              <a:rPr lang="nl-BE" dirty="0"/>
            </a:b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60F5170-6027-45AC-A667-9E2D3700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NIEUWE GOLFREGELS VANAF 1/1/2019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BF15462-263C-41F4-8651-DCC0EF4E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8855D-1190-4E9F-9AA7-DE91C13D2518}" type="slidenum">
              <a:rPr kumimoji="0" lang="nl-BE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7775E3A-99C7-4AC8-82F3-DAEA6DAF9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780" y="2914563"/>
            <a:ext cx="4492504" cy="267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9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6D9E21B-4F09-418A-8D59-C9065A43E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NIEUWE GOLFREGELS VANAF 1/1/2019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D8481-C009-40E6-8B9C-8C3CDC0F9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8855D-1190-4E9F-9AA7-DE91C13D2518}" type="slidenum">
              <a:rPr kumimoji="0" lang="nl-BE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3CC6F75-DE63-4ECC-908E-0295FC8C030F}"/>
              </a:ext>
            </a:extLst>
          </p:cNvPr>
          <p:cNvSpPr txBox="1"/>
          <p:nvPr/>
        </p:nvSpPr>
        <p:spPr>
          <a:xfrm>
            <a:off x="945661" y="417962"/>
            <a:ext cx="8596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Gedrag in bunkers – onspeelbare bal in bunker</a:t>
            </a:r>
            <a:br>
              <a:rPr kumimoji="0" lang="nl-BE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400C426-CD6A-4D34-A8F7-92A83125558B}"/>
              </a:ext>
            </a:extLst>
          </p:cNvPr>
          <p:cNvSpPr txBox="1"/>
          <p:nvPr/>
        </p:nvSpPr>
        <p:spPr>
          <a:xfrm>
            <a:off x="218832" y="1125415"/>
            <a:ext cx="10628924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Bal droppen </a:t>
            </a:r>
            <a:r>
              <a:rPr kumimoji="0" lang="nl-BE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 de bunker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: dropzone van max. 2 clublengtes, niet dichter bij de vlag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Bal droppen </a:t>
            </a:r>
            <a:r>
              <a:rPr kumimoji="0" lang="nl-BE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 de bunker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: dropzone van max. 1 clublengte, op lijn hole/ligplaats bal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Bal herspelen van originele slagplaats</a:t>
            </a: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	=&gt; </a:t>
            </a:r>
            <a:r>
              <a:rPr kumimoji="0" lang="nl-BE" sz="1800" b="1" i="0" u="sng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 strafslag voor mogelijkheid 1,2 en 3</a:t>
            </a: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nl-BE" sz="1800" b="1" i="0" u="sng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highlight>
                  <a:srgbClr val="FF00FF"/>
                </a:highlight>
                <a:uLnTx/>
                <a:uFillTx/>
                <a:latin typeface="Century Gothic" panose="020B0502020202020204"/>
                <a:ea typeface="+mn-ea"/>
                <a:cs typeface="+mn-cs"/>
              </a:rPr>
              <a:t>NIEUW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: Bal droppen in een dropzone (</a:t>
            </a:r>
            <a:r>
              <a:rPr kumimoji="0" lang="nl-BE" sz="1800" b="0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buiten de bunker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op een lijn gevormd door de vlag en de ligging van je bal </a:t>
            </a: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– 1 clublengte breed - </a:t>
            </a: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</a:t>
            </a:r>
            <a:r>
              <a:rPr kumimoji="0" lang="nl-BE" sz="1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 strafslagen</a:t>
            </a:r>
            <a:r>
              <a:rPr kumimoji="0" lang="nl-BE" sz="1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Filmpje ?  </a:t>
            </a: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https://www.golf.nl/zelf-golfen/meer-en-beter-golf/regels-en-handicap/regels-vanaf-2019/bal-onspeelbaar-in-de-bunker</a:t>
            </a:r>
            <a:b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8B9F170-70A6-44B5-9853-5D234C3F4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935" y="2975361"/>
            <a:ext cx="3997238" cy="256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60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94EC8-A20C-4229-8DAD-353C7F69A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10698"/>
          </a:xfrm>
        </p:spPr>
        <p:txBody>
          <a:bodyPr/>
          <a:lstStyle/>
          <a:p>
            <a:r>
              <a:rPr lang="nl-BE" sz="2800" dirty="0">
                <a:solidFill>
                  <a:srgbClr val="00B0F0"/>
                </a:solidFill>
              </a:rPr>
              <a:t>ALGEMEEN GEDRAG OP DE BAAN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0EB3E31-F103-4605-AF1C-96FC56156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1692" y="1289537"/>
            <a:ext cx="9699143" cy="5431693"/>
          </a:xfrm>
        </p:spPr>
        <p:txBody>
          <a:bodyPr>
            <a:normAutofit fontScale="92500" lnSpcReduction="20000"/>
          </a:bodyPr>
          <a:lstStyle/>
          <a:p>
            <a:r>
              <a:rPr lang="nl-BE" dirty="0">
                <a:solidFill>
                  <a:srgbClr val="FFFF00"/>
                </a:solidFill>
              </a:rPr>
              <a:t>DROPPEN VAN EEN BAL </a:t>
            </a:r>
            <a:r>
              <a:rPr lang="nl-BE" dirty="0"/>
              <a:t>:</a:t>
            </a:r>
            <a:br>
              <a:rPr lang="nl-BE" dirty="0"/>
            </a:br>
            <a:r>
              <a:rPr lang="nl-BE" dirty="0"/>
              <a:t>vanop </a:t>
            </a:r>
            <a:r>
              <a:rPr lang="nl-BE" u="sng" dirty="0"/>
              <a:t>knie</a:t>
            </a:r>
            <a:r>
              <a:rPr lang="nl-BE" dirty="0"/>
              <a:t>hoogte</a:t>
            </a:r>
          </a:p>
          <a:p>
            <a:r>
              <a:rPr lang="nl-BE" dirty="0">
                <a:solidFill>
                  <a:srgbClr val="FFFF00"/>
                </a:solidFill>
              </a:rPr>
              <a:t>‘DOUBLE HIT’ </a:t>
            </a:r>
            <a:r>
              <a:rPr lang="nl-BE" dirty="0"/>
              <a:t>(men raakt de bal bij een slag 2 maal)</a:t>
            </a:r>
            <a:br>
              <a:rPr lang="nl-BE" dirty="0"/>
            </a:br>
            <a:r>
              <a:rPr lang="nl-BE" dirty="0"/>
              <a:t>=&gt; </a:t>
            </a:r>
            <a:r>
              <a:rPr lang="nl-BE" u="sng" dirty="0"/>
              <a:t>GEEN </a:t>
            </a:r>
            <a:r>
              <a:rPr lang="nl-BE" dirty="0"/>
              <a:t>STRAFSLAG</a:t>
            </a:r>
          </a:p>
          <a:p>
            <a:r>
              <a:rPr lang="nl-BE" dirty="0">
                <a:solidFill>
                  <a:srgbClr val="FFFF00"/>
                </a:solidFill>
              </a:rPr>
              <a:t>ZOEKEN NAAR EEN VERLOREN BAL </a:t>
            </a:r>
            <a:r>
              <a:rPr lang="nl-BE" dirty="0"/>
              <a:t>: </a:t>
            </a:r>
            <a:br>
              <a:rPr lang="nl-BE" dirty="0"/>
            </a:br>
            <a:r>
              <a:rPr lang="nl-BE" dirty="0"/>
              <a:t>MAXIMAAL </a:t>
            </a:r>
            <a:r>
              <a:rPr lang="nl-BE" u="sng" dirty="0"/>
              <a:t>3</a:t>
            </a:r>
            <a:r>
              <a:rPr lang="nl-BE" dirty="0"/>
              <a:t> MINUTEN </a:t>
            </a:r>
          </a:p>
          <a:p>
            <a:r>
              <a:rPr lang="nl-BE" dirty="0">
                <a:solidFill>
                  <a:srgbClr val="FFFF00"/>
                </a:solidFill>
              </a:rPr>
              <a:t>BAL OPRAPEN OM TE IDENTIFICEREN (</a:t>
            </a:r>
            <a:r>
              <a:rPr lang="nl-BE" u="sng" dirty="0">
                <a:solidFill>
                  <a:srgbClr val="FFFF00"/>
                </a:solidFill>
              </a:rPr>
              <a:t>bij twijfel) </a:t>
            </a:r>
            <a:r>
              <a:rPr lang="nl-BE" dirty="0">
                <a:solidFill>
                  <a:srgbClr val="FFFF00"/>
                </a:solidFill>
              </a:rPr>
              <a:t> </a:t>
            </a:r>
            <a:r>
              <a:rPr lang="nl-BE" dirty="0"/>
              <a:t>=&gt; MEDESPELER NIET MEER INFORMEREN, NA IDENTIFICATIE BAL TERUGPLAATSEN</a:t>
            </a:r>
            <a:br>
              <a:rPr lang="nl-BE" dirty="0"/>
            </a:br>
            <a:endParaRPr lang="nl-BE" dirty="0"/>
          </a:p>
          <a:p>
            <a:r>
              <a:rPr lang="nl-BE" dirty="0">
                <a:solidFill>
                  <a:srgbClr val="FFFF00"/>
                </a:solidFill>
              </a:rPr>
              <a:t>BAL </a:t>
            </a:r>
            <a:r>
              <a:rPr lang="nl-BE" b="1" u="sng" dirty="0">
                <a:solidFill>
                  <a:srgbClr val="FFFF00"/>
                </a:solidFill>
              </a:rPr>
              <a:t>PER ONGELUK</a:t>
            </a:r>
            <a:r>
              <a:rPr lang="nl-BE" b="1" dirty="0">
                <a:solidFill>
                  <a:srgbClr val="FFFF00"/>
                </a:solidFill>
              </a:rPr>
              <a:t> </a:t>
            </a:r>
            <a:r>
              <a:rPr lang="nl-BE" dirty="0">
                <a:solidFill>
                  <a:srgbClr val="FFFF00"/>
                </a:solidFill>
              </a:rPr>
              <a:t>BEWOGEN </a:t>
            </a:r>
            <a:r>
              <a:rPr lang="nl-BE" dirty="0"/>
              <a:t>OP DE GREEN OF BIJ HET ZOEKEN: =&gt; </a:t>
            </a:r>
            <a:r>
              <a:rPr lang="nl-BE" u="sng" dirty="0"/>
              <a:t>GEEN </a:t>
            </a:r>
            <a:r>
              <a:rPr lang="nl-BE" dirty="0"/>
              <a:t>STRAFSLAG =&gt; TERUGPLAATSEN</a:t>
            </a:r>
            <a:br>
              <a:rPr lang="nl-BE" dirty="0"/>
            </a:br>
            <a:endParaRPr lang="nl-BE" dirty="0"/>
          </a:p>
          <a:p>
            <a:r>
              <a:rPr lang="nl-BE" dirty="0">
                <a:solidFill>
                  <a:srgbClr val="FFFF00"/>
                </a:solidFill>
              </a:rPr>
              <a:t>BAL RAAKT EIGEN GEREEDSCHAP OF ZICHZELF (</a:t>
            </a:r>
            <a:r>
              <a:rPr lang="nl-BE" b="1" u="sng" dirty="0">
                <a:solidFill>
                  <a:srgbClr val="FFFF00"/>
                </a:solidFill>
              </a:rPr>
              <a:t>ONOPZETTELIJK</a:t>
            </a:r>
            <a:r>
              <a:rPr lang="nl-BE" u="sng" dirty="0">
                <a:solidFill>
                  <a:srgbClr val="FFFF00"/>
                </a:solidFill>
              </a:rPr>
              <a:t>)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=&gt; GEEN STRAFSLAG, BAL SPELEN ZOALS HIJ LIGT</a:t>
            </a:r>
            <a:br>
              <a:rPr lang="nl-BE" dirty="0"/>
            </a:br>
            <a:endParaRPr lang="nl-BE" dirty="0"/>
          </a:p>
          <a:p>
            <a:r>
              <a:rPr lang="nl-BE" dirty="0">
                <a:solidFill>
                  <a:srgbClr val="FFFF00"/>
                </a:solidFill>
              </a:rPr>
              <a:t>‘EMBEDDED BALL</a:t>
            </a:r>
            <a:r>
              <a:rPr lang="nl-BE" dirty="0"/>
              <a:t>’: een deel van de bal bevindt zich, </a:t>
            </a:r>
            <a:r>
              <a:rPr lang="nl-BE" u="sng" dirty="0"/>
              <a:t>in zijn eigen pitchmark</a:t>
            </a:r>
            <a:r>
              <a:rPr lang="nl-BE" dirty="0"/>
              <a:t>, </a:t>
            </a:r>
            <a:r>
              <a:rPr lang="nl-BE" b="1" dirty="0"/>
              <a:t>onder</a:t>
            </a:r>
            <a:r>
              <a:rPr lang="nl-BE" dirty="0"/>
              <a:t> het grondoppervlak   =&gt; free drop op fairway/fringe </a:t>
            </a:r>
            <a:r>
              <a:rPr lang="nl-BE" u="sng" dirty="0"/>
              <a:t>+ in rough en semi-rough </a:t>
            </a:r>
            <a:r>
              <a:rPr lang="nl-BE" dirty="0"/>
              <a:t>(droppen vanaf kniehoogte)</a:t>
            </a:r>
            <a:br>
              <a:rPr lang="nl-BE" dirty="0"/>
            </a:br>
            <a:r>
              <a:rPr lang="nl-BE" b="1" dirty="0"/>
              <a:t>NB: </a:t>
            </a:r>
            <a:r>
              <a:rPr lang="nl-BE" b="1" u="sng" dirty="0"/>
              <a:t>NOOIT</a:t>
            </a:r>
            <a:r>
              <a:rPr lang="nl-BE" b="1" dirty="0"/>
              <a:t> in de bunker </a:t>
            </a:r>
            <a:r>
              <a:rPr lang="nl-BE" dirty="0"/>
              <a:t>!</a:t>
            </a:r>
            <a:br>
              <a:rPr lang="nl-BE" dirty="0"/>
            </a:b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AECF6AD0-7393-4824-B160-4AB90BF4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NIEUWE GOLFREGELS VANAF 1/1/2019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2CE407A0-B69A-43B3-9654-8B1E90C0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8855D-1190-4E9F-9AA7-DE91C13D2518}" type="slidenum">
              <a:rPr kumimoji="0" lang="nl-BE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19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F0DAD-FC45-447E-9C7C-FD12C3D2D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837" y="206735"/>
            <a:ext cx="9137775" cy="767688"/>
          </a:xfrm>
        </p:spPr>
        <p:txBody>
          <a:bodyPr/>
          <a:lstStyle/>
          <a:p>
            <a:r>
              <a:rPr lang="nl-BE" sz="2800" dirty="0">
                <a:solidFill>
                  <a:srgbClr val="00B0F0"/>
                </a:solidFill>
              </a:rPr>
              <a:t>Local rule in Winge – hole 18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D2C47C5-C3CB-4FB0-9392-70DEBBBE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855D-1190-4E9F-9AA7-DE91C13D2518}" type="slidenum">
              <a:rPr lang="nl-BE" smtClean="0"/>
              <a:t>13</a:t>
            </a:fld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3956E32-28B3-429E-B6A8-120512124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836" y="1164601"/>
            <a:ext cx="3776712" cy="561380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51B0BBC-EC6C-472E-8FDD-05839BD2923A}"/>
              </a:ext>
            </a:extLst>
          </p:cNvPr>
          <p:cNvSpPr txBox="1"/>
          <p:nvPr/>
        </p:nvSpPr>
        <p:spPr>
          <a:xfrm>
            <a:off x="952107" y="1404594"/>
            <a:ext cx="70151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Als een bal in het </a:t>
            </a:r>
            <a:r>
              <a:rPr lang="nl-BE" b="1" dirty="0">
                <a:highlight>
                  <a:srgbClr val="FF0000"/>
                </a:highlight>
              </a:rPr>
              <a:t>RODE</a:t>
            </a:r>
            <a:r>
              <a:rPr lang="nl-BE" dirty="0">
                <a:highlight>
                  <a:srgbClr val="FF0000"/>
                </a:highlight>
              </a:rPr>
              <a:t> strafgebied </a:t>
            </a:r>
            <a:r>
              <a:rPr lang="nl-BE" dirty="0"/>
              <a:t>(= de vijver) wordt gespeeld, mag, </a:t>
            </a:r>
            <a:r>
              <a:rPr lang="nl-BE" b="1" u="sng" dirty="0"/>
              <a:t>mits 1 strafslag,</a:t>
            </a:r>
            <a:r>
              <a:rPr lang="nl-BE" b="1" dirty="0"/>
              <a:t> </a:t>
            </a:r>
            <a:r>
              <a:rPr lang="nl-BE" dirty="0"/>
              <a:t>als extra optie, het spel hervat worden vanaf de droppingzone (naast de green van hole 18). </a:t>
            </a:r>
          </a:p>
          <a:p>
            <a:br>
              <a:rPr lang="nl-BE" dirty="0"/>
            </a:br>
            <a:r>
              <a:rPr lang="nl-BE" dirty="0"/>
              <a:t>Op de scorekaart staat dit vermeldt i.v.m. hole 18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sz="1400" b="1" u="sng" dirty="0"/>
              <a:t>NB1:</a:t>
            </a:r>
            <a:r>
              <a:rPr lang="nl-BE" sz="1400" b="1" dirty="0"/>
              <a:t> </a:t>
            </a:r>
            <a:r>
              <a:rPr lang="nl-BE" sz="1400" dirty="0"/>
              <a:t>Als een bal in het </a:t>
            </a:r>
            <a:r>
              <a:rPr lang="nl-BE" sz="1400" b="1" dirty="0">
                <a:solidFill>
                  <a:schemeClr val="bg1"/>
                </a:solidFill>
                <a:highlight>
                  <a:srgbClr val="FFFF00"/>
                </a:highlight>
              </a:rPr>
              <a:t>GELE</a:t>
            </a:r>
            <a:r>
              <a:rPr lang="nl-BE" sz="1400" dirty="0">
                <a:solidFill>
                  <a:schemeClr val="bg1"/>
                </a:solidFill>
                <a:highlight>
                  <a:srgbClr val="FFFF00"/>
                </a:highlight>
              </a:rPr>
              <a:t> strafgebied</a:t>
            </a:r>
            <a:r>
              <a:rPr lang="nl-BE" sz="1400" dirty="0"/>
              <a:t>(= de beek) wordt geslagen, dient, </a:t>
            </a:r>
            <a:r>
              <a:rPr lang="nl-BE" sz="1400" b="1" dirty="0"/>
              <a:t>mits 1 strafslag</a:t>
            </a:r>
            <a:r>
              <a:rPr lang="nl-BE" sz="1400" dirty="0"/>
              <a:t>, hernomen te worden </a:t>
            </a:r>
            <a:r>
              <a:rPr lang="nl-BE" sz="1400" u="sng" dirty="0"/>
              <a:t>volgens de regels van het gele strafgebied </a:t>
            </a:r>
          </a:p>
          <a:p>
            <a:r>
              <a:rPr lang="nl-BE" sz="1400" dirty="0"/>
              <a:t>(= steeds hernemen </a:t>
            </a:r>
            <a:r>
              <a:rPr lang="nl-BE" sz="1400" b="1" u="sng" dirty="0"/>
              <a:t>voor</a:t>
            </a:r>
            <a:r>
              <a:rPr lang="nl-BE" sz="1400" b="1" dirty="0"/>
              <a:t> </a:t>
            </a:r>
            <a:r>
              <a:rPr lang="nl-BE" sz="1400" dirty="0"/>
              <a:t>de beek – 2 </a:t>
            </a:r>
            <a:r>
              <a:rPr lang="nl-BE" sz="1400"/>
              <a:t>mogelijkehen)</a:t>
            </a:r>
            <a:endParaRPr lang="nl-BE" sz="1400" dirty="0"/>
          </a:p>
          <a:p>
            <a:endParaRPr lang="nl-BE" dirty="0"/>
          </a:p>
          <a:p>
            <a:r>
              <a:rPr lang="nl-BE" sz="1400" b="1" u="sng" dirty="0"/>
              <a:t>NB2:</a:t>
            </a:r>
            <a:r>
              <a:rPr lang="nl-BE" sz="1400" dirty="0"/>
              <a:t> Als een bal </a:t>
            </a:r>
            <a:r>
              <a:rPr lang="nl-BE" sz="1400" b="1" dirty="0">
                <a:solidFill>
                  <a:schemeClr val="bg1"/>
                </a:solidFill>
                <a:highlight>
                  <a:srgbClr val="008000"/>
                </a:highlight>
              </a:rPr>
              <a:t>OUT OF BOUNDS</a:t>
            </a:r>
            <a:r>
              <a:rPr lang="nl-BE" sz="1400" dirty="0">
                <a:solidFill>
                  <a:schemeClr val="bg1"/>
                </a:solidFill>
                <a:highlight>
                  <a:srgbClr val="008000"/>
                </a:highlight>
              </a:rPr>
              <a:t> </a:t>
            </a:r>
            <a:r>
              <a:rPr lang="nl-BE" sz="1400" dirty="0"/>
              <a:t>wordt geslagen (= links naast de beek die de linkse vijver afboordt), dient, </a:t>
            </a:r>
            <a:r>
              <a:rPr lang="nl-BE" sz="1400" b="1" dirty="0"/>
              <a:t>mits 1 strafslag</a:t>
            </a:r>
            <a:r>
              <a:rPr lang="nl-BE" sz="1400" dirty="0"/>
              <a:t>, hernomen te worden </a:t>
            </a:r>
            <a:r>
              <a:rPr lang="nl-BE" sz="1400" u="sng" dirty="0"/>
              <a:t>vanaf de plaats van de originele slag </a:t>
            </a:r>
            <a:r>
              <a:rPr lang="nl-BE" sz="1400" dirty="0"/>
              <a:t>!</a:t>
            </a:r>
            <a:br>
              <a:rPr lang="nl-BE" sz="1400" dirty="0"/>
            </a:br>
            <a:r>
              <a:rPr lang="nl-BE" sz="1400" dirty="0"/>
              <a:t>(dus </a:t>
            </a:r>
            <a:r>
              <a:rPr lang="nl-BE" sz="1400" b="1" u="sng" dirty="0"/>
              <a:t>NIET DROPPEN</a:t>
            </a:r>
            <a:r>
              <a:rPr lang="nl-BE" sz="1400" dirty="0"/>
              <a:t> naast de beek … of ergens anders)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706AD37-F013-4FDC-BA21-0E5CB6928736}"/>
              </a:ext>
            </a:extLst>
          </p:cNvPr>
          <p:cNvSpPr/>
          <p:nvPr/>
        </p:nvSpPr>
        <p:spPr>
          <a:xfrm>
            <a:off x="952107" y="1346130"/>
            <a:ext cx="6943538" cy="125909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301D2CB-62FF-4A63-8153-E9F79C9CF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075" y="3091059"/>
            <a:ext cx="4494930" cy="74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58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9D047-3207-41D2-8E73-07503AEE9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576262"/>
          </a:xfrm>
        </p:spPr>
        <p:txBody>
          <a:bodyPr/>
          <a:lstStyle/>
          <a:p>
            <a:r>
              <a:rPr lang="nl-BE" sz="2800" dirty="0">
                <a:solidFill>
                  <a:srgbClr val="00B0F0"/>
                </a:solidFill>
              </a:rPr>
              <a:t>NASLAGWERKEN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A852FF2-DDE1-4F77-96E5-F5F6AB68B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1" y="1227015"/>
            <a:ext cx="9249229" cy="4544769"/>
          </a:xfrm>
        </p:spPr>
        <p:txBody>
          <a:bodyPr/>
          <a:lstStyle/>
          <a:p>
            <a:r>
              <a:rPr lang="nl-BE" dirty="0">
                <a:hlinkClick r:id="rId2"/>
              </a:rPr>
              <a:t>https://www.youtube.com/watch?v=chPOtfLUHC0&amp;feature=youtu.be</a:t>
            </a:r>
            <a:br>
              <a:rPr lang="nl-BE" dirty="0"/>
            </a:br>
            <a:endParaRPr lang="nl-BE" dirty="0"/>
          </a:p>
          <a:p>
            <a:r>
              <a:rPr lang="nl-BE" dirty="0">
                <a:hlinkClick r:id="rId3"/>
              </a:rPr>
              <a:t>https://www.rules.golf/en</a:t>
            </a:r>
            <a:br>
              <a:rPr lang="nl-BE" dirty="0"/>
            </a:br>
            <a:endParaRPr lang="nl-BE" dirty="0"/>
          </a:p>
          <a:p>
            <a:r>
              <a:rPr lang="nl-BE" dirty="0">
                <a:hlinkClick r:id="rId4"/>
              </a:rPr>
              <a:t>http://www.usga.org/content/usga/home-page/rules/rules-2019/rules-of-golf/rules-and-interpretations.html#!ruletype=pe&amp;section=rule&amp;rulenum=1</a:t>
            </a:r>
            <a:br>
              <a:rPr lang="nl-BE" dirty="0"/>
            </a:br>
            <a:endParaRPr lang="nl-BE" dirty="0"/>
          </a:p>
          <a:p>
            <a:r>
              <a:rPr lang="nl-BE" dirty="0">
                <a:hlinkClick r:id="rId5"/>
              </a:rPr>
              <a:t>https://www.randa.org/en/rog/2019/pages/visual-search?fbclid=IwAR2aspro8XGASrU2HacBQo2W0gE5GgzowtY1GTAcsGD3JbcATXHlgpCuK-c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771D20EE-B628-4613-A2D9-88B1D9D75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NIEUWE GOLFREGELS VANAF 1/1/2019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94EAF4C0-84C6-4F80-995D-C6E0B261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8855D-1190-4E9F-9AA7-DE91C13D2518}" type="slidenum">
              <a:rPr kumimoji="0" lang="nl-BE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95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CD9A5E1-B5E4-49AF-A610-56C4CE122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NIEUWE GOLFREGELS VANAF 1/1/2019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71AF875-3575-487E-8259-96097921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8855D-1190-4E9F-9AA7-DE91C13D2518}" type="slidenum">
              <a:rPr kumimoji="0" lang="nl-BE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6AAC7E2-1133-439D-B393-0BB380C3063F}"/>
              </a:ext>
            </a:extLst>
          </p:cNvPr>
          <p:cNvSpPr txBox="1"/>
          <p:nvPr/>
        </p:nvSpPr>
        <p:spPr>
          <a:xfrm>
            <a:off x="804985" y="547077"/>
            <a:ext cx="8940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Opmerking vooraf :</a:t>
            </a: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Hierna volgt een </a:t>
            </a:r>
            <a:r>
              <a:rPr kumimoji="0" lang="nl-BE" sz="1800" b="0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greep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uit de vernieuwingen in de golfregels die op 1/1/2019 van toepassing worden </a:t>
            </a: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Dit betekent 2 dingen :</a:t>
            </a: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1, </a:t>
            </a:r>
            <a:r>
              <a:rPr kumimoji="0" lang="nl-BE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Niet alle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wijzigingen zijn hierachter opgenomen, wel de meest voorkomende (op de laatste pagina vinden jullie ‘linken’ naar websites met meer info)</a:t>
            </a: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b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</a:b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2, </a:t>
            </a:r>
            <a:r>
              <a:rPr kumimoji="0" lang="nl-BE" sz="1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Alle andere </a:t>
            </a:r>
            <a:r>
              <a:rPr kumimoji="0" lang="nl-B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golfregels (die hier niet worden besproken) blijven onverkort van toepassing !!!</a:t>
            </a:r>
          </a:p>
        </p:txBody>
      </p:sp>
    </p:spTree>
    <p:extLst>
      <p:ext uri="{BB962C8B-B14F-4D97-AF65-F5344CB8AC3E}">
        <p14:creationId xmlns:p14="http://schemas.microsoft.com/office/powerpoint/2010/main" val="125466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3B750ED-62A2-4FA3-8BB9-0D5C9D7B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3959"/>
          </a:xfrm>
        </p:spPr>
        <p:txBody>
          <a:bodyPr/>
          <a:lstStyle/>
          <a:p>
            <a:r>
              <a:rPr lang="nl-BE" sz="2800" dirty="0">
                <a:solidFill>
                  <a:srgbClr val="00B0F0"/>
                </a:solidFill>
              </a:rPr>
              <a:t>DEFINITIES (1) 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9E30E0EB-CA5D-45B7-9063-93CF5208A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4123" y="984739"/>
            <a:ext cx="10188417" cy="6377354"/>
          </a:xfrm>
        </p:spPr>
        <p:txBody>
          <a:bodyPr>
            <a:normAutofit lnSpcReduction="10000"/>
          </a:bodyPr>
          <a:lstStyle/>
          <a:p>
            <a:r>
              <a:rPr lang="nl-BE" dirty="0">
                <a:solidFill>
                  <a:srgbClr val="FFFF00"/>
                </a:solidFill>
              </a:rPr>
              <a:t>CLUBLENGTE</a:t>
            </a:r>
            <a:r>
              <a:rPr lang="nl-BE" dirty="0"/>
              <a:t> = de langste club in de tas (behalve de putter!)</a:t>
            </a:r>
            <a:br>
              <a:rPr lang="nl-BE" dirty="0"/>
            </a:br>
            <a:endParaRPr lang="nl-BE" dirty="0"/>
          </a:p>
          <a:p>
            <a:r>
              <a:rPr lang="nl-BE" dirty="0"/>
              <a:t>De verschillende </a:t>
            </a:r>
            <a:r>
              <a:rPr lang="nl-BE" dirty="0">
                <a:solidFill>
                  <a:srgbClr val="FFFF00"/>
                </a:solidFill>
              </a:rPr>
              <a:t>delen van het veld</a:t>
            </a:r>
            <a:br>
              <a:rPr lang="nl-BE" dirty="0">
                <a:solidFill>
                  <a:srgbClr val="FFFF00"/>
                </a:solidFill>
              </a:rPr>
            </a:br>
            <a:br>
              <a:rPr lang="nl-BE" dirty="0"/>
            </a:br>
            <a:endParaRPr lang="nl-BE" dirty="0"/>
          </a:p>
          <a:p>
            <a:r>
              <a:rPr lang="nl-BE" dirty="0">
                <a:highlight>
                  <a:srgbClr val="C0C0C0"/>
                </a:highlight>
              </a:rPr>
              <a:t>Het ‘algemene gebied</a:t>
            </a:r>
            <a:r>
              <a:rPr lang="nl-BE" dirty="0"/>
              <a:t>’ = </a:t>
            </a:r>
            <a:br>
              <a:rPr lang="nl-BE" dirty="0"/>
            </a:br>
            <a:r>
              <a:rPr lang="nl-BE" dirty="0"/>
              <a:t>het </a:t>
            </a:r>
            <a:r>
              <a:rPr lang="nl-BE" u="sng" dirty="0"/>
              <a:t>hele</a:t>
            </a:r>
            <a:r>
              <a:rPr lang="nl-BE" dirty="0"/>
              <a:t> golfterrein, </a:t>
            </a:r>
            <a:r>
              <a:rPr lang="nl-BE" u="sng" dirty="0"/>
              <a:t>uitgezonderd :</a:t>
            </a:r>
            <a:endParaRPr lang="nl-BE" dirty="0"/>
          </a:p>
          <a:p>
            <a:r>
              <a:rPr lang="nl-BE" dirty="0">
                <a:highlight>
                  <a:srgbClr val="C0C0C0"/>
                </a:highlight>
              </a:rPr>
              <a:t>1: de afslagplaats</a:t>
            </a:r>
          </a:p>
          <a:p>
            <a:r>
              <a:rPr lang="nl-BE" dirty="0">
                <a:highlight>
                  <a:srgbClr val="C0C0C0"/>
                </a:highlight>
              </a:rPr>
              <a:t>2: alle bunkers</a:t>
            </a:r>
          </a:p>
          <a:p>
            <a:r>
              <a:rPr lang="nl-BE" dirty="0">
                <a:highlight>
                  <a:srgbClr val="C0C0C0"/>
                </a:highlight>
              </a:rPr>
              <a:t>4: de putting-green</a:t>
            </a:r>
          </a:p>
          <a:p>
            <a:r>
              <a:rPr lang="nl-BE" dirty="0">
                <a:highlight>
                  <a:srgbClr val="C0C0C0"/>
                </a:highlight>
              </a:rPr>
              <a:t>3: de ‘penalty-areas’ (voortaan </a:t>
            </a:r>
            <a:r>
              <a:rPr lang="nl-BE" b="1" dirty="0">
                <a:highlight>
                  <a:srgbClr val="C0C0C0"/>
                </a:highlight>
              </a:rPr>
              <a:t>strafgebieden </a:t>
            </a:r>
            <a:r>
              <a:rPr lang="nl-BE" dirty="0">
                <a:highlight>
                  <a:srgbClr val="C0C0C0"/>
                </a:highlight>
              </a:rPr>
              <a:t>genoemd</a:t>
            </a:r>
            <a:r>
              <a:rPr lang="nl-BE" dirty="0"/>
              <a:t>). </a:t>
            </a:r>
            <a:r>
              <a:rPr lang="nl-BE" b="1" u="sng" dirty="0">
                <a:highlight>
                  <a:srgbClr val="FF00FF"/>
                </a:highlight>
              </a:rPr>
              <a:t>NIEUW</a:t>
            </a:r>
            <a:br>
              <a:rPr lang="nl-BE" dirty="0"/>
            </a:br>
            <a:r>
              <a:rPr lang="nl-BE" dirty="0"/>
              <a:t>Hierin vinden we de vroegere </a:t>
            </a:r>
            <a:r>
              <a:rPr lang="nl-BE" i="1" dirty="0"/>
              <a:t>waterhindernissen (gele en rode)</a:t>
            </a:r>
            <a:r>
              <a:rPr lang="nl-BE" dirty="0"/>
              <a:t> terug maar ….</a:t>
            </a:r>
            <a:br>
              <a:rPr lang="nl-BE" dirty="0"/>
            </a:br>
            <a:r>
              <a:rPr lang="nl-BE" dirty="0"/>
              <a:t>ook gebieden </a:t>
            </a:r>
            <a:r>
              <a:rPr lang="nl-BE" u="sng" dirty="0"/>
              <a:t>zonder</a:t>
            </a:r>
            <a:r>
              <a:rPr lang="nl-BE" dirty="0"/>
              <a:t> water kunnen </a:t>
            </a:r>
            <a:r>
              <a:rPr lang="nl-BE" u="sng" dirty="0"/>
              <a:t>strafgebieden</a:t>
            </a:r>
            <a:r>
              <a:rPr lang="nl-BE" dirty="0"/>
              <a:t> zijn – met dezelfde regels – vb. het bosgebied 3 bovenaan op tekening heeft dezelfde ontwijkingsregels als het water 3 rechts op de tekening)</a:t>
            </a:r>
            <a:br>
              <a:rPr lang="nl-BE" dirty="0"/>
            </a:br>
            <a:br>
              <a:rPr lang="nl-BE" dirty="0"/>
            </a:br>
            <a:endParaRPr lang="nl-BE" dirty="0"/>
          </a:p>
          <a:p>
            <a:pPr marL="0" indent="0">
              <a:buNone/>
            </a:pPr>
            <a:br>
              <a:rPr lang="nl-BE" dirty="0"/>
            </a:br>
            <a:br>
              <a:rPr lang="nl-BE" dirty="0"/>
            </a:br>
            <a:br>
              <a:rPr lang="nl-BE" dirty="0"/>
            </a:b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40030E-6856-45E7-9736-1B578D99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NIEUWE GOLFREGELS VANAF 1/1/2019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CC9C91-D2B8-4CA5-B6B3-DD2598C7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8855D-1190-4E9F-9AA7-DE91C13D2518}" type="slidenum">
              <a:rPr kumimoji="0" lang="nl-BE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F4388A7-A06F-48A6-B567-2D8A4EA3B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500" y="1576712"/>
            <a:ext cx="4228123" cy="261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63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3B750ED-62A2-4FA3-8BB9-0D5C9D7B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3959"/>
          </a:xfrm>
        </p:spPr>
        <p:txBody>
          <a:bodyPr/>
          <a:lstStyle/>
          <a:p>
            <a:r>
              <a:rPr lang="nl-BE" sz="2800" dirty="0">
                <a:solidFill>
                  <a:srgbClr val="00B0F0"/>
                </a:solidFill>
              </a:rPr>
              <a:t>DEFINITIES (2)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9E30E0EB-CA5D-45B7-9063-93CF5208A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79754" y="1227015"/>
            <a:ext cx="10549315" cy="5806831"/>
          </a:xfrm>
        </p:spPr>
        <p:txBody>
          <a:bodyPr>
            <a:normAutofit lnSpcReduction="10000"/>
          </a:bodyPr>
          <a:lstStyle/>
          <a:p>
            <a:r>
              <a:rPr lang="nl-BE" dirty="0">
                <a:solidFill>
                  <a:srgbClr val="FFFF00"/>
                </a:solidFill>
              </a:rPr>
              <a:t>Drop</a:t>
            </a:r>
            <a:r>
              <a:rPr lang="nl-BE" b="1" u="sng" dirty="0">
                <a:solidFill>
                  <a:srgbClr val="FFFF00"/>
                </a:solidFill>
              </a:rPr>
              <a:t>zone</a:t>
            </a:r>
            <a:r>
              <a:rPr lang="nl-BE" dirty="0"/>
              <a:t> : </a:t>
            </a:r>
            <a:r>
              <a:rPr lang="nl-BE" u="sng" dirty="0"/>
              <a:t>gebied</a:t>
            </a:r>
            <a:r>
              <a:rPr lang="nl-BE" dirty="0"/>
              <a:t> van 1 of 2 clublengtes breed (niet dichter bij de hole) waarin je bal dient gedropt en tot stilstand dient te komen. </a:t>
            </a:r>
            <a:br>
              <a:rPr lang="nl-BE" dirty="0"/>
            </a:br>
            <a:r>
              <a:rPr lang="nl-BE" i="1" dirty="0">
                <a:solidFill>
                  <a:srgbClr val="FFC000"/>
                </a:solidFill>
              </a:rPr>
              <a:t>!!!!!!!!   Indien dit 2 keer niet is gelukt (owv hellend terrein bijvoorbeeld) mag je de bal </a:t>
            </a:r>
            <a:r>
              <a:rPr lang="nl-BE" i="1" u="sng" dirty="0">
                <a:solidFill>
                  <a:srgbClr val="FFC000"/>
                </a:solidFill>
              </a:rPr>
              <a:t>plaatsen</a:t>
            </a:r>
            <a:r>
              <a:rPr lang="nl-BE" i="1" dirty="0">
                <a:solidFill>
                  <a:srgbClr val="FFC000"/>
                </a:solidFill>
              </a:rPr>
              <a:t> op de plaats waar de bal bij de 2</a:t>
            </a:r>
            <a:r>
              <a:rPr lang="nl-BE" i="1" baseline="30000" dirty="0">
                <a:solidFill>
                  <a:srgbClr val="FFC000"/>
                </a:solidFill>
              </a:rPr>
              <a:t>e</a:t>
            </a:r>
            <a:r>
              <a:rPr lang="nl-BE" i="1" dirty="0">
                <a:solidFill>
                  <a:srgbClr val="FFC000"/>
                </a:solidFill>
              </a:rPr>
              <a:t> droppoging de grond raakte. !!!!!!!!!!!!!!!!</a:t>
            </a:r>
            <a:br>
              <a:rPr lang="nl-BE" dirty="0"/>
            </a:br>
            <a:br>
              <a:rPr lang="nl-BE" dirty="0"/>
            </a:br>
            <a:r>
              <a:rPr lang="nl-BE" dirty="0"/>
              <a:t>									</a:t>
            </a:r>
            <a:r>
              <a:rPr lang="nl-BE" i="1" dirty="0"/>
              <a:t>vb. : ik verklaar mijn bal onspeelbaar (</a:t>
            </a:r>
            <a:r>
              <a:rPr lang="nl-BE" i="1" u="sng" dirty="0"/>
              <a:t>met 1 strafslag</a:t>
            </a:r>
            <a:r>
              <a:rPr lang="nl-BE" i="1" dirty="0"/>
              <a:t>!)</a:t>
            </a: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r>
              <a:rPr lang="nl-BE" dirty="0"/>
              <a:t>												1, ik herneem van originele plaats </a:t>
            </a:r>
            <a:br>
              <a:rPr lang="nl-BE" dirty="0"/>
            </a:br>
            <a:r>
              <a:rPr lang="nl-BE" dirty="0"/>
              <a:t>                  												 (</a:t>
            </a:r>
            <a:r>
              <a:rPr lang="nl-BE" b="1" u="sng" dirty="0"/>
              <a:t>1</a:t>
            </a:r>
            <a:r>
              <a:rPr lang="nl-BE" dirty="0"/>
              <a:t> clublengte)</a:t>
            </a:r>
            <a:br>
              <a:rPr lang="nl-BE" dirty="0"/>
            </a:br>
            <a:r>
              <a:rPr lang="nl-BE" dirty="0"/>
              <a:t>												2, ik herneem op rechte lijn hole/ligging  bal   </a:t>
            </a:r>
            <a:br>
              <a:rPr lang="nl-BE" dirty="0"/>
            </a:br>
            <a:r>
              <a:rPr lang="nl-BE" dirty="0"/>
              <a:t>                 												  (</a:t>
            </a:r>
            <a:r>
              <a:rPr lang="nl-BE" b="1" u="sng" dirty="0"/>
              <a:t>1</a:t>
            </a:r>
            <a:r>
              <a:rPr lang="nl-BE" dirty="0"/>
              <a:t> clublengte)</a:t>
            </a:r>
            <a:br>
              <a:rPr lang="nl-BE" dirty="0"/>
            </a:br>
            <a:r>
              <a:rPr lang="nl-BE" dirty="0"/>
              <a:t>												3, ik herneem vanaf vindplaats bal </a:t>
            </a:r>
            <a:br>
              <a:rPr lang="nl-BE" dirty="0"/>
            </a:br>
            <a:r>
              <a:rPr lang="nl-BE" dirty="0"/>
              <a:t>                 												   (</a:t>
            </a:r>
            <a:r>
              <a:rPr lang="nl-BE" b="1" u="sng" dirty="0"/>
              <a:t>2</a:t>
            </a:r>
            <a:r>
              <a:rPr lang="nl-BE" dirty="0"/>
              <a:t> clublengtes)</a:t>
            </a:r>
            <a:br>
              <a:rPr lang="nl-BE" dirty="0"/>
            </a:br>
            <a:br>
              <a:rPr lang="nl-BE" dirty="0"/>
            </a:br>
            <a:endParaRPr lang="nl-BE" dirty="0"/>
          </a:p>
          <a:p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40030E-6856-45E7-9736-1B578D99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NIEUWE GOLFREGELS VANAF 1/1/2019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CC9C91-D2B8-4CA5-B6B3-DD2598C7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8855D-1190-4E9F-9AA7-DE91C13D2518}" type="slidenum">
              <a:rPr kumimoji="0" lang="nl-BE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A13FE7A-BB7F-488C-8DBD-28901622E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96010"/>
            <a:ext cx="3047945" cy="193705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D4341A1-9838-43F2-BA09-D8B55E026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53" y="3095766"/>
            <a:ext cx="3875321" cy="2425416"/>
          </a:xfrm>
          <a:prstGeom prst="rect">
            <a:avLst/>
          </a:prstGeom>
        </p:spPr>
      </p:pic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9216CAB3-F479-4185-81B5-40B62CA732F9}"/>
              </a:ext>
            </a:extLst>
          </p:cNvPr>
          <p:cNvCxnSpPr>
            <a:cxnSpLocks/>
          </p:cNvCxnSpPr>
          <p:nvPr/>
        </p:nvCxnSpPr>
        <p:spPr>
          <a:xfrm flipH="1">
            <a:off x="1462931" y="2329732"/>
            <a:ext cx="580555" cy="6042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44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3B750ED-62A2-4FA3-8BB9-0D5C9D7B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3959"/>
          </a:xfrm>
        </p:spPr>
        <p:txBody>
          <a:bodyPr/>
          <a:lstStyle/>
          <a:p>
            <a:r>
              <a:rPr lang="nl-BE" sz="2800" dirty="0">
                <a:solidFill>
                  <a:srgbClr val="00B0F0"/>
                </a:solidFill>
              </a:rPr>
              <a:t>DEFINITIES (3)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31F108D-DEED-4DCC-ADEF-66DC5A00B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43385" y="1000369"/>
            <a:ext cx="6680023" cy="447431"/>
          </a:xfrm>
        </p:spPr>
        <p:txBody>
          <a:bodyPr/>
          <a:lstStyle/>
          <a:p>
            <a:r>
              <a:rPr lang="nl-BE" dirty="0"/>
              <a:t>              </a:t>
            </a:r>
            <a:r>
              <a:rPr lang="nl-BE" dirty="0">
                <a:solidFill>
                  <a:srgbClr val="FFFF00"/>
                </a:solidFill>
              </a:rPr>
              <a:t>READY GOLF </a:t>
            </a:r>
            <a:br>
              <a:rPr lang="nl-BE" dirty="0"/>
            </a:br>
            <a:r>
              <a:rPr lang="nl-BE" i="1" dirty="0"/>
              <a:t>“sla zodra je kan, mits het veilig is !”</a:t>
            </a:r>
            <a:endParaRPr lang="nl-BE" dirty="0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9E30E0EB-CA5D-45B7-9063-93CF5208A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108" y="1447800"/>
            <a:ext cx="10267962" cy="5586046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Als je medespeler moet harken ?   Sla alvast !!! </a:t>
            </a:r>
          </a:p>
          <a:p>
            <a:r>
              <a:rPr lang="nl-BE" dirty="0"/>
              <a:t>Meteen uitholen : als je bal centimeters van de hole ligt …</a:t>
            </a:r>
          </a:p>
          <a:p>
            <a:r>
              <a:rPr lang="nl-BE" dirty="0"/>
              <a:t>Lastige bal voor je medespeler ? Geef hem tijd om zijn opties te bekijken en sla zelf …</a:t>
            </a:r>
          </a:p>
          <a:p>
            <a:r>
              <a:rPr lang="nl-BE" dirty="0"/>
              <a:t>Bal van medespeler gaan zoeken ? Eerst je eigen bal slaan, dan mee gaan zoeken …</a:t>
            </a:r>
          </a:p>
          <a:p>
            <a:r>
              <a:rPr lang="nl-BE" dirty="0"/>
              <a:t>Bal </a:t>
            </a:r>
            <a:r>
              <a:rPr lang="nl-BE" u="sng" dirty="0"/>
              <a:t>voor</a:t>
            </a:r>
            <a:r>
              <a:rPr lang="nl-BE" dirty="0"/>
              <a:t> de green : speel je bal voor de bal die over de green ligt …</a:t>
            </a:r>
          </a:p>
          <a:p>
            <a:r>
              <a:rPr lang="nl-BE" dirty="0"/>
              <a:t>Kortere afslagen eerst …</a:t>
            </a:r>
          </a:p>
          <a:p>
            <a:r>
              <a:rPr lang="nl-BE" dirty="0"/>
              <a:t>Een korte ‘pre-shot’ routine (NB: algemeen wordt 40” als maximum per slag/put aanvaard)</a:t>
            </a:r>
          </a:p>
          <a:p>
            <a:r>
              <a:rPr lang="nl-BE" dirty="0"/>
              <a:t>Klaar staan ! Afstand meten, gepaste ijzer uit de zak nemen, lijn op green bekijken … doe dit terwijl je medespeler zijn bal speelt…</a:t>
            </a:r>
          </a:p>
          <a:p>
            <a:r>
              <a:rPr lang="nl-BE" dirty="0"/>
              <a:t>Speel een provisionele bal : bij vermoeden van buiten/onvindbaar, vermijd dat je moet terugkeren voor een 2</a:t>
            </a:r>
            <a:r>
              <a:rPr lang="nl-BE" baseline="30000" dirty="0"/>
              <a:t>e</a:t>
            </a:r>
            <a:r>
              <a:rPr lang="nl-BE" dirty="0"/>
              <a:t> bal …</a:t>
            </a:r>
          </a:p>
          <a:p>
            <a:r>
              <a:rPr lang="nl-BE" dirty="0"/>
              <a:t>Scores noteren bij afslag aan volgende tee</a:t>
            </a:r>
          </a:p>
          <a:p>
            <a:r>
              <a:rPr lang="nl-BE" dirty="0"/>
              <a:t>Tassen wegzetten </a:t>
            </a:r>
            <a:r>
              <a:rPr lang="nl-BE" u="sng" dirty="0"/>
              <a:t>op weg naar de volgende tee</a:t>
            </a:r>
          </a:p>
          <a:p>
            <a:r>
              <a:rPr lang="nl-BE" dirty="0"/>
              <a:t>Kijk mee als anderen slaan </a:t>
            </a:r>
            <a:br>
              <a:rPr lang="nl-BE" u="sng" dirty="0"/>
            </a:br>
            <a:br>
              <a:rPr lang="nl-BE" u="sng" dirty="0"/>
            </a:br>
            <a:endParaRPr lang="nl-BE" u="sng" dirty="0"/>
          </a:p>
          <a:p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40030E-6856-45E7-9736-1B578D99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NIEUWE GOLFREGELS VANAF 1/1/2019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CC9C91-D2B8-4CA5-B6B3-DD2598C7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8855D-1190-4E9F-9AA7-DE91C13D2518}" type="slidenum">
              <a:rPr kumimoji="0" lang="nl-BE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8900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3B750ED-62A2-4FA3-8BB9-0D5C9D7B5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3959"/>
          </a:xfrm>
        </p:spPr>
        <p:txBody>
          <a:bodyPr/>
          <a:lstStyle/>
          <a:p>
            <a:r>
              <a:rPr lang="nl-BE" sz="2800" dirty="0">
                <a:solidFill>
                  <a:srgbClr val="00B0F0"/>
                </a:solidFill>
              </a:rPr>
              <a:t>OP DE GREEN 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9E30E0EB-CA5D-45B7-9063-93CF5208A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7323" y="1258277"/>
            <a:ext cx="10214708" cy="5517661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00"/>
                </a:solidFill>
              </a:rPr>
              <a:t>Oneffenheden op green herstellen voor het putten </a:t>
            </a:r>
            <a:r>
              <a:rPr lang="nl-BE" dirty="0"/>
              <a:t>: TOEGELATEN </a:t>
            </a:r>
          </a:p>
          <a:p>
            <a:r>
              <a:rPr lang="nl-BE" dirty="0"/>
              <a:t>Bij putten vanop de green: </a:t>
            </a:r>
            <a:r>
              <a:rPr lang="nl-BE" dirty="0">
                <a:solidFill>
                  <a:srgbClr val="FFFF00"/>
                </a:solidFill>
              </a:rPr>
              <a:t>VLAG MAG IN/UIT DE HOLE BLIJVEN </a:t>
            </a:r>
            <a:br>
              <a:rPr lang="nl-BE" dirty="0"/>
            </a:br>
            <a:r>
              <a:rPr lang="nl-BE" dirty="0"/>
              <a:t>(cf. putten van buiten de green)</a:t>
            </a:r>
          </a:p>
          <a:p>
            <a:r>
              <a:rPr lang="nl-BE" dirty="0">
                <a:solidFill>
                  <a:srgbClr val="FFFF00"/>
                </a:solidFill>
              </a:rPr>
              <a:t>Bal (onvrijwillig) bewogen door de speler of de wind </a:t>
            </a:r>
            <a:r>
              <a:rPr lang="nl-BE" dirty="0"/>
              <a:t>=&gt; bal terugleggen (zonder strafslag)</a:t>
            </a:r>
          </a:p>
          <a:p>
            <a:r>
              <a:rPr lang="nl-BE" dirty="0">
                <a:solidFill>
                  <a:srgbClr val="FFFF00"/>
                </a:solidFill>
              </a:rPr>
              <a:t>Bal is uitgeholed als </a:t>
            </a:r>
            <a:r>
              <a:rPr lang="nl-BE" dirty="0"/>
              <a:t>hij </a:t>
            </a:r>
            <a:r>
              <a:rPr lang="nl-BE" u="sng" dirty="0"/>
              <a:t>een deel van de bal onder</a:t>
            </a:r>
            <a:r>
              <a:rPr lang="nl-BE" dirty="0"/>
              <a:t> de greenoppervlakte is (vb.: bal is gekneld tussen vlag en rand van de hole)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A40030E-6856-45E7-9736-1B578D99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NIEUWE GOLFREGELS VANAF 1/1/2019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CC9C91-D2B8-4CA5-B6B3-DD2598C7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8855D-1190-4E9F-9AA7-DE91C13D2518}" type="slidenum">
              <a:rPr kumimoji="0" lang="nl-BE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637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245C76E-2D0C-439F-979B-784BDDE58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102545"/>
          </a:xfrm>
        </p:spPr>
        <p:txBody>
          <a:bodyPr>
            <a:normAutofit/>
          </a:bodyPr>
          <a:lstStyle/>
          <a:p>
            <a:r>
              <a:rPr lang="nl-BE" sz="2800" dirty="0">
                <a:solidFill>
                  <a:srgbClr val="00B0F0"/>
                </a:solidFill>
              </a:rPr>
              <a:t>Gedrag in … </a:t>
            </a:r>
            <a:r>
              <a:rPr lang="nl-BE" sz="2800" i="1" dirty="0">
                <a:solidFill>
                  <a:srgbClr val="00B0F0"/>
                </a:solidFill>
              </a:rPr>
              <a:t>bunkers en strafgebieden</a:t>
            </a:r>
            <a:endParaRPr lang="nl-BE" sz="2800" dirty="0">
              <a:solidFill>
                <a:srgbClr val="00B0F0"/>
              </a:solidFill>
            </a:endParaRP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A144243A-852D-4EAE-8DCB-7BE7FC1C2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1692" y="1555262"/>
            <a:ext cx="9699142" cy="4269704"/>
          </a:xfrm>
        </p:spPr>
        <p:txBody>
          <a:bodyPr/>
          <a:lstStyle/>
          <a:p>
            <a:r>
              <a:rPr lang="nl-BE" dirty="0">
                <a:solidFill>
                  <a:srgbClr val="FFFF00"/>
                </a:solidFill>
              </a:rPr>
              <a:t>Wegnemen van </a:t>
            </a:r>
            <a:r>
              <a:rPr lang="nl-BE" u="sng" dirty="0">
                <a:solidFill>
                  <a:srgbClr val="FFFF00"/>
                </a:solidFill>
              </a:rPr>
              <a:t>losse natuurlijke</a:t>
            </a:r>
            <a:r>
              <a:rPr lang="nl-BE" dirty="0">
                <a:solidFill>
                  <a:srgbClr val="FFFF00"/>
                </a:solidFill>
              </a:rPr>
              <a:t> voorwerpen in bunkers en strafgebieden </a:t>
            </a:r>
            <a:r>
              <a:rPr lang="nl-BE" dirty="0"/>
              <a:t>:</a:t>
            </a:r>
            <a:br>
              <a:rPr lang="nl-BE" dirty="0"/>
            </a:br>
            <a:r>
              <a:rPr lang="nl-BE" dirty="0"/>
              <a:t> =&gt; TOEGELATEN </a:t>
            </a:r>
            <a:br>
              <a:rPr lang="nl-BE" dirty="0"/>
            </a:br>
            <a:br>
              <a:rPr lang="nl-BE" dirty="0"/>
            </a:br>
            <a:r>
              <a:rPr lang="nl-BE" dirty="0"/>
              <a:t>(NB: </a:t>
            </a:r>
            <a:r>
              <a:rPr lang="nl-BE" i="1" dirty="0">
                <a:solidFill>
                  <a:srgbClr val="FFC000"/>
                </a:solidFill>
              </a:rPr>
              <a:t>bal mag </a:t>
            </a:r>
            <a:r>
              <a:rPr lang="nl-BE" i="1" u="sng" dirty="0">
                <a:solidFill>
                  <a:srgbClr val="FFC000"/>
                </a:solidFill>
              </a:rPr>
              <a:t>niet bewegen </a:t>
            </a:r>
            <a:r>
              <a:rPr lang="nl-BE" u="sng" dirty="0"/>
              <a:t>– indien de bal toch beweegt -&gt; </a:t>
            </a:r>
            <a:r>
              <a:rPr lang="nl-BE" b="1" u="sng" dirty="0"/>
              <a:t>terugleggen met 1 strafslag</a:t>
            </a:r>
            <a:r>
              <a:rPr lang="nl-BE" dirty="0"/>
              <a:t>)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60F5170-6027-45AC-A667-9E2D3700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NIEUWE GOLFREGELS VANAF 1/1/2019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BF15462-263C-41F4-8651-DCC0EF4E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8855D-1190-4E9F-9AA7-DE91C13D2518}" type="slidenum">
              <a:rPr kumimoji="0" lang="nl-BE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49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245C76E-2D0C-439F-979B-784BDDE58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102545"/>
          </a:xfrm>
        </p:spPr>
        <p:txBody>
          <a:bodyPr>
            <a:normAutofit/>
          </a:bodyPr>
          <a:lstStyle/>
          <a:p>
            <a:r>
              <a:rPr lang="nl-BE" sz="2800" dirty="0">
                <a:solidFill>
                  <a:srgbClr val="00B0F0"/>
                </a:solidFill>
              </a:rPr>
              <a:t>Gedrag in strafgebieden</a:t>
            </a:r>
            <a:r>
              <a:rPr lang="nl-BE" sz="2800" i="1" dirty="0">
                <a:solidFill>
                  <a:srgbClr val="00B0F0"/>
                </a:solidFill>
              </a:rPr>
              <a:t>  – 1 - </a:t>
            </a:r>
            <a:endParaRPr lang="nl-BE" sz="2800" dirty="0">
              <a:solidFill>
                <a:srgbClr val="00B0F0"/>
              </a:solidFill>
            </a:endParaRP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A144243A-852D-4EAE-8DCB-7BE7FC1C2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75138" y="1633415"/>
            <a:ext cx="9671851" cy="4191551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00"/>
                </a:solidFill>
              </a:rPr>
              <a:t>Aanraken grond of water in een strafgebied  </a:t>
            </a:r>
            <a:br>
              <a:rPr lang="nl-BE" dirty="0">
                <a:solidFill>
                  <a:srgbClr val="FFFF00"/>
                </a:solidFill>
              </a:rPr>
            </a:br>
            <a:r>
              <a:rPr lang="nl-BE" dirty="0"/>
              <a:t>…</a:t>
            </a:r>
            <a:r>
              <a:rPr lang="nl-BE" i="1" dirty="0"/>
              <a:t>’grounden van de club’ … ‘oefenswings’ </a:t>
            </a:r>
            <a:br>
              <a:rPr lang="nl-BE" i="1" dirty="0"/>
            </a:br>
            <a:br>
              <a:rPr lang="nl-BE" dirty="0"/>
            </a:br>
            <a:r>
              <a:rPr lang="nl-BE" dirty="0"/>
              <a:t>=&gt; TOEGELATEN </a:t>
            </a:r>
            <a:br>
              <a:rPr lang="nl-BE" dirty="0"/>
            </a:b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60F5170-6027-45AC-A667-9E2D3700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NIEUWE GOLFREGELS VANAF 1/1/2019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BF15462-263C-41F4-8651-DCC0EF4E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8855D-1190-4E9F-9AA7-DE91C13D2518}" type="slidenum">
              <a:rPr kumimoji="0" lang="nl-BE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50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245C76E-2D0C-439F-979B-784BDDE58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102545"/>
          </a:xfrm>
        </p:spPr>
        <p:txBody>
          <a:bodyPr>
            <a:normAutofit/>
          </a:bodyPr>
          <a:lstStyle/>
          <a:p>
            <a:r>
              <a:rPr lang="nl-BE" sz="2800" dirty="0">
                <a:solidFill>
                  <a:srgbClr val="00B0F0"/>
                </a:solidFill>
              </a:rPr>
              <a:t>Gedrag in strafgebieden</a:t>
            </a:r>
            <a:r>
              <a:rPr lang="nl-BE" sz="2800" i="1" dirty="0">
                <a:solidFill>
                  <a:srgbClr val="00B0F0"/>
                </a:solidFill>
              </a:rPr>
              <a:t>  – 2 – </a:t>
            </a:r>
            <a:r>
              <a:rPr lang="nl-BE" sz="2800" i="1" dirty="0">
                <a:solidFill>
                  <a:srgbClr val="FFFF00"/>
                </a:solidFill>
              </a:rPr>
              <a:t>GELE PAALTJES</a:t>
            </a:r>
            <a:endParaRPr lang="nl-BE" sz="2800" dirty="0">
              <a:solidFill>
                <a:srgbClr val="FFFF00"/>
              </a:solidFill>
            </a:endParaRP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A144243A-852D-4EAE-8DCB-7BE7FC1C2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0431" y="1447801"/>
            <a:ext cx="10408639" cy="5296876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00"/>
                </a:solidFill>
              </a:rPr>
              <a:t>Ontwijken van een geel strafgebied met 1 strafslag</a:t>
            </a:r>
            <a:br>
              <a:rPr lang="nl-BE" dirty="0">
                <a:solidFill>
                  <a:srgbClr val="FFFF00"/>
                </a:solidFill>
              </a:rPr>
            </a:br>
            <a:br>
              <a:rPr lang="nl-BE" dirty="0">
                <a:solidFill>
                  <a:srgbClr val="FFFF00"/>
                </a:solidFill>
              </a:rPr>
            </a:br>
            <a:r>
              <a:rPr lang="nl-BE" dirty="0"/>
              <a:t>=&gt; bepalen van de drop</a:t>
            </a:r>
            <a:r>
              <a:rPr lang="nl-BE" u="sng" dirty="0"/>
              <a:t>zone</a:t>
            </a:r>
            <a:r>
              <a:rPr lang="nl-BE" dirty="0"/>
              <a:t> bij punt 2</a:t>
            </a:r>
            <a:br>
              <a:rPr lang="nl-BE" dirty="0"/>
            </a:br>
            <a:r>
              <a:rPr lang="nl-BE" dirty="0"/>
              <a:t>1, 	trek een lijn, gevormd door de hole en de plaats waar je bal de hindernis kruiste</a:t>
            </a:r>
            <a:br>
              <a:rPr lang="nl-BE" dirty="0"/>
            </a:br>
            <a:r>
              <a:rPr lang="nl-BE" dirty="0"/>
              <a:t>2, 	op die lijn bepaal je een punt (niet dichter bij de hole), zover achteruit als je zelf wilt </a:t>
            </a:r>
            <a:br>
              <a:rPr lang="nl-BE" dirty="0"/>
            </a:br>
            <a:r>
              <a:rPr lang="nl-BE" dirty="0"/>
              <a:t>3, 	vanaf dat punt trek je een halve cirkel (1 clublengte lang): dit is je dropzone</a:t>
            </a:r>
            <a:br>
              <a:rPr lang="nl-BE" dirty="0"/>
            </a:br>
            <a:r>
              <a:rPr lang="nl-BE" dirty="0"/>
              <a:t>4, 	droppen (vanaf kniehoogte) met 1 strafslag</a:t>
            </a: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r>
              <a:rPr lang="nl-BE" dirty="0"/>
              <a:t>Filmpje ?  </a:t>
            </a:r>
            <a:r>
              <a:rPr lang="nl-BE" dirty="0">
                <a:hlinkClick r:id="rId2"/>
              </a:rPr>
              <a:t>https://www.youtube.com/watch?time_continue=60&amp;v=qcDT_rI3SzM</a:t>
            </a:r>
            <a:endParaRPr lang="nl-BE" dirty="0"/>
          </a:p>
          <a:p>
            <a:pPr marL="0" indent="0">
              <a:buNone/>
            </a:pPr>
            <a:br>
              <a:rPr lang="nl-BE" dirty="0"/>
            </a:br>
            <a:endParaRPr lang="nl-BE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60F5170-6027-45AC-A667-9E2D3700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NIEUWE GOLFREGELS VANAF 1/1/2019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BF15462-263C-41F4-8651-DCC0EF4E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C8855D-1190-4E9F-9AA7-DE91C13D2518}" type="slidenum">
              <a:rPr kumimoji="0" lang="nl-BE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FF214E1-79BD-49EA-B4DD-AD5FDC8B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546" y="3495490"/>
            <a:ext cx="3437789" cy="20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72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1585</Words>
  <Application>Microsoft Office PowerPoint</Application>
  <PresentationFormat>Breedbeeld</PresentationFormat>
  <Paragraphs>107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</vt:lpstr>
      <vt:lpstr>PowerPoint-presentatie</vt:lpstr>
      <vt:lpstr>PowerPoint-presentatie</vt:lpstr>
      <vt:lpstr>DEFINITIES (1) </vt:lpstr>
      <vt:lpstr>DEFINITIES (2)</vt:lpstr>
      <vt:lpstr>DEFINITIES (3)</vt:lpstr>
      <vt:lpstr>OP DE GREEN </vt:lpstr>
      <vt:lpstr>Gedrag in … bunkers en strafgebieden</vt:lpstr>
      <vt:lpstr>Gedrag in strafgebieden  – 1 - </vt:lpstr>
      <vt:lpstr>Gedrag in strafgebieden  – 2 – GELE PAALTJES</vt:lpstr>
      <vt:lpstr>Gedrag in strafgebieden – 3 – RODE PAALTJES</vt:lpstr>
      <vt:lpstr>PowerPoint-presentatie</vt:lpstr>
      <vt:lpstr>ALGEMEEN GEDRAG OP DE BAAN </vt:lpstr>
      <vt:lpstr>Local rule in Winge – hole 18</vt:lpstr>
      <vt:lpstr>NASLAGWERKEN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liesbet.mols</dc:creator>
  <cp:lastModifiedBy>liesbet.mols</cp:lastModifiedBy>
  <cp:revision>48</cp:revision>
  <cp:lastPrinted>2019-10-27T07:57:08Z</cp:lastPrinted>
  <dcterms:created xsi:type="dcterms:W3CDTF">2019-10-03T18:03:49Z</dcterms:created>
  <dcterms:modified xsi:type="dcterms:W3CDTF">2019-12-07T19:38:07Z</dcterms:modified>
</cp:coreProperties>
</file>