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0" r:id="rId3"/>
    <p:sldId id="270" r:id="rId4"/>
    <p:sldId id="272" r:id="rId5"/>
    <p:sldId id="274" r:id="rId6"/>
    <p:sldId id="273" r:id="rId7"/>
    <p:sldId id="275" r:id="rId8"/>
    <p:sldId id="276" r:id="rId9"/>
    <p:sldId id="277" r:id="rId10"/>
    <p:sldId id="280" r:id="rId11"/>
    <p:sldId id="278" r:id="rId12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3B"/>
    <a:srgbClr val="446777"/>
    <a:srgbClr val="22343C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6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2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E6E0CA-3D68-49CB-9B85-A69A3639CF0C}" type="datetime1">
              <a:rPr lang="nl-NL" smtClean="0"/>
              <a:t>11-1-2023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5FCB80-BE49-4ECB-93E7-2AFB27E5A306}" type="datetime1">
              <a:rPr lang="nl-NL" noProof="0" smtClean="0"/>
              <a:t>11-1-2023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FB0464-F52C-4F62-B2A8-C42021021BFD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75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B0464-F52C-4F62-B2A8-C42021021BF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06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B0464-F52C-4F62-B2A8-C42021021BF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05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81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70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B0464-F52C-4F62-B2A8-C42021021BF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2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B0464-F52C-4F62-B2A8-C42021021BF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82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B0464-F52C-4F62-B2A8-C42021021BF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387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B0464-F52C-4F62-B2A8-C42021021BF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2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B0464-F52C-4F62-B2A8-C42021021BF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36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B0464-F52C-4F62-B2A8-C42021021BF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21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Datum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nl-NL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-einde w/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nl-NL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f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Een afbeelding met een&#10;&#10;Beschrijving is automatisch gegenereerd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Tijdelijke aanduiding voor afbeelding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" name="Afbeelding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4" name="Tijdelijke aanduiding voor afbeelding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25" descr="Een close-up van koraal&#10;&#10;Beschrijving is automatisch gegenereerd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6" name="Afbeelding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25" descr="Een close-up van koraal&#10;&#10;Beschrijving is automatisch gegenereerd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Afbeelding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3" name="Afbeelding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20" name="Tijdelijke aanduiding voor afbeelding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'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7" name="Afbeelding 6" descr="Een afbeelding met een&#10;&#10;Beschrijving is automatisch gegenereerd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Rechthoek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9" name="Tijdelijke aanduiding voor tekst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4" name="Afbeelding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5" name="Tijdelijke aanduiding voor afbeelding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27" name="Tijdelijke aanduiding voor afbeelding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30" name="Tijdelijke aanduiding voor afbeelding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31" name="Tijdelijke aanduiding voor afbeelding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33" name="Tijdelijke aanduiding voor tekst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Hier tekst toevoegen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nl-NL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otocollag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8" name="Tijdelijke aanduiding voor afbeelding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29" name="Tijdelijke aanduiding voor afbeelding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31" name="Tijdelijke aanduiding voor afbeelding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32" name="Tijdelijke aanduiding voor afbeelding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33" name="Tijdelijke aanduiding voor afbeelding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34" name="Tijdelijke aanduiding voor afbeelding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  <p:sp>
        <p:nvSpPr>
          <p:cNvPr id="35" name="Tijdelijke aanduiding voor afbeelding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25" descr="Een close-up van koraal&#10;&#10;Beschrijving is automatisch gegenereerd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2" name="Afbeelding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nl-NL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fld id="{EB71941E-999A-46A6-8647-0420067BF7EA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wingegolf.be/members/senio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een open weg met landbouwgrond, omringd door bergen&#10;">
            <a:extLst>
              <a:ext uri="{FF2B5EF4-FFF2-40B4-BE49-F238E27FC236}">
                <a16:creationId xmlns:a16="http://schemas.microsoft.com/office/drawing/2014/main" id="{55778022-079A-4FF4-8735-D3C9A67F11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Afbeelding 7" descr="badge-vorm met bergen en bomen">
            <a:extLst>
              <a:ext uri="{FF2B5EF4-FFF2-40B4-BE49-F238E27FC236}">
                <a16:creationId xmlns:a16="http://schemas.microsoft.com/office/drawing/2014/main" id="{426C65A7-A996-4C0A-B747-BA22BED0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333" y="2425711"/>
            <a:ext cx="6081589" cy="3675763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err="1"/>
              <a:t>Highlights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/>
          <a:p>
            <a:pPr rtl="0"/>
            <a:r>
              <a:rPr lang="nl-NL" dirty="0"/>
              <a:t>Senioren 2023</a:t>
            </a:r>
          </a:p>
        </p:txBody>
      </p:sp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91053"/>
            <a:ext cx="4514147" cy="811119"/>
          </a:xfrm>
        </p:spPr>
        <p:txBody>
          <a:bodyPr rtlCol="0"/>
          <a:lstStyle/>
          <a:p>
            <a:pPr rtl="0"/>
            <a:r>
              <a:rPr lang="nl-NL" sz="3200" b="1" dirty="0">
                <a:solidFill>
                  <a:schemeClr val="bg1"/>
                </a:solidFill>
              </a:rPr>
              <a:t>Specials</a:t>
            </a:r>
          </a:p>
        </p:txBody>
      </p:sp>
      <p:sp>
        <p:nvSpPr>
          <p:cNvPr id="4" name="Titel 10">
            <a:extLst>
              <a:ext uri="{FF2B5EF4-FFF2-40B4-BE49-F238E27FC236}">
                <a16:creationId xmlns:a16="http://schemas.microsoft.com/office/drawing/2014/main" id="{261A18EB-F317-889B-780F-F5FCBD8C2121}"/>
              </a:ext>
            </a:extLst>
          </p:cNvPr>
          <p:cNvSpPr txBox="1">
            <a:spLocks/>
          </p:cNvSpPr>
          <p:nvPr/>
        </p:nvSpPr>
        <p:spPr>
          <a:xfrm>
            <a:off x="6176491" y="870666"/>
            <a:ext cx="5478497" cy="4236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Golf Vlaanderen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Programma zie website senioren: “Externe Wedstrijden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Noord – Oost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6 wedstrijden in het jaar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Keerbergen-Steenhoven-Kampenhout-Millennium-Winge-Kempische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36B0B74-BD0D-6650-EA19-327680019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6" t="2961" r="4778" b="5429"/>
          <a:stretch/>
        </p:blipFill>
        <p:spPr>
          <a:xfrm>
            <a:off x="252759" y="391053"/>
            <a:ext cx="6121143" cy="59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91053"/>
            <a:ext cx="4514147" cy="811119"/>
          </a:xfrm>
        </p:spPr>
        <p:txBody>
          <a:bodyPr rtlCol="0"/>
          <a:lstStyle/>
          <a:p>
            <a:pPr rtl="0"/>
            <a:r>
              <a:rPr lang="nl-NL" sz="2800" b="1" dirty="0">
                <a:solidFill>
                  <a:schemeClr val="bg1"/>
                </a:solidFill>
              </a:rPr>
              <a:t>Specials</a:t>
            </a:r>
          </a:p>
        </p:txBody>
      </p:sp>
      <p:sp>
        <p:nvSpPr>
          <p:cNvPr id="4" name="Titel 10">
            <a:extLst>
              <a:ext uri="{FF2B5EF4-FFF2-40B4-BE49-F238E27FC236}">
                <a16:creationId xmlns:a16="http://schemas.microsoft.com/office/drawing/2014/main" id="{261A18EB-F317-889B-780F-F5FCBD8C2121}"/>
              </a:ext>
            </a:extLst>
          </p:cNvPr>
          <p:cNvSpPr txBox="1">
            <a:spLocks/>
          </p:cNvSpPr>
          <p:nvPr/>
        </p:nvSpPr>
        <p:spPr>
          <a:xfrm>
            <a:off x="6176491" y="1465532"/>
            <a:ext cx="5478497" cy="47355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Kwalificatie Van Lanschot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Birdie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-ballen”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2800" b="1" dirty="0">
              <a:solidFill>
                <a:srgbClr val="FFFF00"/>
              </a:solidFill>
              <a:latin typeface="Franklin Gothic Book"/>
              <a:sym typeface="Wingdings 2" panose="05020102010507070707" pitchFamily="18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Sponsor tombola prijsuitreiking aanwezigheid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D71449-F499-421A-0408-92C70EAF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98" y="257502"/>
            <a:ext cx="4928766" cy="63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0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91053"/>
            <a:ext cx="4514147" cy="811119"/>
          </a:xfrm>
        </p:spPr>
        <p:txBody>
          <a:bodyPr rtlCol="0"/>
          <a:lstStyle/>
          <a:p>
            <a:pPr rtl="0"/>
            <a:r>
              <a:rPr lang="nl-NL" sz="2800" b="1" dirty="0">
                <a:solidFill>
                  <a:schemeClr val="bg1"/>
                </a:solidFill>
              </a:rPr>
              <a:t>Van Drive In tot Drive Out</a:t>
            </a:r>
            <a:br>
              <a:rPr lang="nl-NL" sz="2800" b="1" dirty="0">
                <a:solidFill>
                  <a:schemeClr val="bg1"/>
                </a:solidFill>
              </a:rPr>
            </a:br>
            <a:r>
              <a:rPr lang="nl-NL" sz="2800" b="1" dirty="0">
                <a:solidFill>
                  <a:schemeClr val="bg1"/>
                </a:solidFill>
              </a:rPr>
              <a:t>21 maart – 17 oktober.</a:t>
            </a:r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180218F5-23B2-F806-D351-2E325DB53FC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3409" r="3409"/>
          <a:stretch>
            <a:fillRect/>
          </a:stretch>
        </p:blipFill>
        <p:spPr>
          <a:xfrm>
            <a:off x="507324" y="391886"/>
            <a:ext cx="5659268" cy="6074228"/>
          </a:xfrm>
          <a:prstGeom prst="rect">
            <a:avLst/>
          </a:prstGeom>
        </p:spPr>
      </p:pic>
      <p:sp>
        <p:nvSpPr>
          <p:cNvPr id="4" name="Titel 10">
            <a:extLst>
              <a:ext uri="{FF2B5EF4-FFF2-40B4-BE49-F238E27FC236}">
                <a16:creationId xmlns:a16="http://schemas.microsoft.com/office/drawing/2014/main" id="{261A18EB-F317-889B-780F-F5FCBD8C2121}"/>
              </a:ext>
            </a:extLst>
          </p:cNvPr>
          <p:cNvSpPr txBox="1">
            <a:spLocks/>
          </p:cNvSpPr>
          <p:nvPr/>
        </p:nvSpPr>
        <p:spPr>
          <a:xfrm>
            <a:off x="6618899" y="1633695"/>
            <a:ext cx="4514147" cy="811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2800" b="1" dirty="0">
                <a:solidFill>
                  <a:srgbClr val="FFFF00"/>
                </a:solidFill>
              </a:rPr>
              <a:t>19 x thuiswedstrijden</a:t>
            </a:r>
            <a:r>
              <a:rPr lang="nl-NL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Titel 10">
            <a:extLst>
              <a:ext uri="{FF2B5EF4-FFF2-40B4-BE49-F238E27FC236}">
                <a16:creationId xmlns:a16="http://schemas.microsoft.com/office/drawing/2014/main" id="{FEEE4742-F3E2-4555-890D-50C58786E66C}"/>
              </a:ext>
            </a:extLst>
          </p:cNvPr>
          <p:cNvSpPr txBox="1">
            <a:spLocks/>
          </p:cNvSpPr>
          <p:nvPr/>
        </p:nvSpPr>
        <p:spPr>
          <a:xfrm>
            <a:off x="6627289" y="2770194"/>
            <a:ext cx="4514147" cy="811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2800" b="1" dirty="0">
                <a:solidFill>
                  <a:srgbClr val="FFFF00"/>
                </a:solidFill>
              </a:rPr>
              <a:t>6 x ontmoetingen</a:t>
            </a:r>
          </a:p>
        </p:txBody>
      </p:sp>
      <p:sp>
        <p:nvSpPr>
          <p:cNvPr id="6" name="Titel 10">
            <a:extLst>
              <a:ext uri="{FF2B5EF4-FFF2-40B4-BE49-F238E27FC236}">
                <a16:creationId xmlns:a16="http://schemas.microsoft.com/office/drawing/2014/main" id="{812F4210-3BCA-0F78-C1E0-9B1E349D44CF}"/>
              </a:ext>
            </a:extLst>
          </p:cNvPr>
          <p:cNvSpPr txBox="1">
            <a:spLocks/>
          </p:cNvSpPr>
          <p:nvPr/>
        </p:nvSpPr>
        <p:spPr>
          <a:xfrm>
            <a:off x="6627761" y="3851334"/>
            <a:ext cx="4514147" cy="811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2800" b="1" dirty="0">
                <a:solidFill>
                  <a:srgbClr val="FFFF00"/>
                </a:solidFill>
              </a:rPr>
              <a:t>2 x Senioren op stap</a:t>
            </a:r>
          </a:p>
        </p:txBody>
      </p:sp>
      <p:sp>
        <p:nvSpPr>
          <p:cNvPr id="7" name="Titel 10">
            <a:extLst>
              <a:ext uri="{FF2B5EF4-FFF2-40B4-BE49-F238E27FC236}">
                <a16:creationId xmlns:a16="http://schemas.microsoft.com/office/drawing/2014/main" id="{FD071F7B-8576-D9EA-C7FE-3714B83E0ABA}"/>
              </a:ext>
            </a:extLst>
          </p:cNvPr>
          <p:cNvSpPr txBox="1">
            <a:spLocks/>
          </p:cNvSpPr>
          <p:nvPr/>
        </p:nvSpPr>
        <p:spPr>
          <a:xfrm>
            <a:off x="6635210" y="4946918"/>
            <a:ext cx="4514147" cy="811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2800" b="1" dirty="0">
                <a:solidFill>
                  <a:srgbClr val="FFFF00"/>
                </a:solidFill>
              </a:rPr>
              <a:t>2 x Senioren op reis</a:t>
            </a:r>
          </a:p>
        </p:txBody>
      </p:sp>
      <p:sp>
        <p:nvSpPr>
          <p:cNvPr id="8" name="Titel 10">
            <a:extLst>
              <a:ext uri="{FF2B5EF4-FFF2-40B4-BE49-F238E27FC236}">
                <a16:creationId xmlns:a16="http://schemas.microsoft.com/office/drawing/2014/main" id="{5A40A20B-25AE-B6B1-3C91-9B82F361E910}"/>
              </a:ext>
            </a:extLst>
          </p:cNvPr>
          <p:cNvSpPr txBox="1">
            <a:spLocks/>
          </p:cNvSpPr>
          <p:nvPr/>
        </p:nvSpPr>
        <p:spPr>
          <a:xfrm>
            <a:off x="6635210" y="5950654"/>
            <a:ext cx="4514147" cy="811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2800" b="1" dirty="0">
                <a:solidFill>
                  <a:srgbClr val="FFFF00"/>
                </a:solidFill>
              </a:rPr>
              <a:t>Specials</a:t>
            </a:r>
          </a:p>
        </p:txBody>
      </p:sp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91053"/>
            <a:ext cx="4514147" cy="811119"/>
          </a:xfrm>
        </p:spPr>
        <p:txBody>
          <a:bodyPr rtlCol="0"/>
          <a:lstStyle/>
          <a:p>
            <a:pPr rtl="0"/>
            <a:r>
              <a:rPr lang="nl-NL" sz="2800" b="1" dirty="0">
                <a:solidFill>
                  <a:schemeClr val="bg1"/>
                </a:solidFill>
              </a:rPr>
              <a:t>Thuiswedstrijden Sponsors</a:t>
            </a:r>
          </a:p>
        </p:txBody>
      </p:sp>
      <p:sp>
        <p:nvSpPr>
          <p:cNvPr id="4" name="Titel 10">
            <a:extLst>
              <a:ext uri="{FF2B5EF4-FFF2-40B4-BE49-F238E27FC236}">
                <a16:creationId xmlns:a16="http://schemas.microsoft.com/office/drawing/2014/main" id="{261A18EB-F317-889B-780F-F5FCBD8C2121}"/>
              </a:ext>
            </a:extLst>
          </p:cNvPr>
          <p:cNvSpPr txBox="1">
            <a:spLocks/>
          </p:cNvSpPr>
          <p:nvPr/>
        </p:nvSpPr>
        <p:spPr>
          <a:xfrm>
            <a:off x="6618899" y="855582"/>
            <a:ext cx="5026563" cy="32536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2800" b="1" dirty="0">
                <a:solidFill>
                  <a:srgbClr val="FFFF00"/>
                </a:solidFill>
              </a:rPr>
              <a:t>Van Landschot, </a:t>
            </a:r>
            <a:r>
              <a:rPr lang="nl-NL" sz="2800" b="1" dirty="0" err="1">
                <a:solidFill>
                  <a:srgbClr val="FFFF00"/>
                </a:solidFill>
              </a:rPr>
              <a:t>Freetime</a:t>
            </a:r>
            <a:r>
              <a:rPr lang="nl-NL" sz="2800" b="1" dirty="0">
                <a:solidFill>
                  <a:srgbClr val="FFFF00"/>
                </a:solidFill>
              </a:rPr>
              <a:t>, Delhaize Hans van </a:t>
            </a:r>
            <a:r>
              <a:rPr lang="nl-NL" sz="2800" b="1" dirty="0" err="1">
                <a:solidFill>
                  <a:srgbClr val="FFFF00"/>
                </a:solidFill>
              </a:rPr>
              <a:t>Brussel,Van</a:t>
            </a:r>
            <a:r>
              <a:rPr lang="nl-NL" sz="2800" b="1" dirty="0">
                <a:solidFill>
                  <a:srgbClr val="FFFF00"/>
                </a:solidFill>
              </a:rPr>
              <a:t> Bergen Printshop, Peters-</a:t>
            </a:r>
            <a:r>
              <a:rPr lang="nl-NL" sz="2800" b="1" dirty="0" err="1">
                <a:solidFill>
                  <a:srgbClr val="FFFF00"/>
                </a:solidFill>
              </a:rPr>
              <a:t>Seynaeve</a:t>
            </a:r>
            <a:r>
              <a:rPr lang="nl-NL" sz="2800" b="1" dirty="0">
                <a:solidFill>
                  <a:srgbClr val="FFFF00"/>
                </a:solidFill>
              </a:rPr>
              <a:t>-Daems, </a:t>
            </a:r>
            <a:r>
              <a:rPr lang="nl-NL" sz="2800" b="1" dirty="0" err="1">
                <a:solidFill>
                  <a:srgbClr val="FFFF00"/>
                </a:solidFill>
              </a:rPr>
              <a:t>Immo</a:t>
            </a:r>
            <a:r>
              <a:rPr lang="nl-NL" sz="2800" b="1" dirty="0">
                <a:solidFill>
                  <a:srgbClr val="FFFF00"/>
                </a:solidFill>
              </a:rPr>
              <a:t> </a:t>
            </a:r>
            <a:r>
              <a:rPr lang="nl-NL" sz="2800" b="1" dirty="0" err="1">
                <a:solidFill>
                  <a:srgbClr val="FFFF00"/>
                </a:solidFill>
              </a:rPr>
              <a:t>Verimass</a:t>
            </a:r>
            <a:r>
              <a:rPr lang="nl-NL" sz="2800" b="1" dirty="0">
                <a:solidFill>
                  <a:srgbClr val="FFFF00"/>
                </a:solidFill>
              </a:rPr>
              <a:t>, PBGC, De Wever-De Wever, </a:t>
            </a:r>
            <a:r>
              <a:rPr lang="nl-NL" sz="2800" b="1" dirty="0" err="1">
                <a:solidFill>
                  <a:srgbClr val="FFFF00"/>
                </a:solidFill>
              </a:rPr>
              <a:t>Axa</a:t>
            </a:r>
            <a:r>
              <a:rPr lang="nl-NL" sz="2800" b="1" dirty="0">
                <a:solidFill>
                  <a:srgbClr val="FFFF00"/>
                </a:solidFill>
              </a:rPr>
              <a:t>, </a:t>
            </a:r>
            <a:r>
              <a:rPr lang="nl-NL" sz="2800" b="1" dirty="0" err="1">
                <a:solidFill>
                  <a:srgbClr val="FFFF00"/>
                </a:solidFill>
              </a:rPr>
              <a:t>Tiense</a:t>
            </a:r>
            <a:r>
              <a:rPr lang="nl-NL" sz="2800" b="1" dirty="0">
                <a:solidFill>
                  <a:srgbClr val="FFFF00"/>
                </a:solidFill>
              </a:rPr>
              <a:t> Golfers, Golf </a:t>
            </a:r>
            <a:r>
              <a:rPr lang="nl-NL" sz="2800" b="1" dirty="0" err="1">
                <a:solidFill>
                  <a:srgbClr val="FFFF00"/>
                </a:solidFill>
              </a:rPr>
              <a:t>Friends</a:t>
            </a:r>
            <a:r>
              <a:rPr lang="nl-NL" sz="2800" b="1" dirty="0">
                <a:solidFill>
                  <a:srgbClr val="FFFF00"/>
                </a:solidFill>
              </a:rPr>
              <a:t>, Porto </a:t>
            </a:r>
            <a:r>
              <a:rPr lang="nl-NL" sz="2800" b="1" dirty="0" err="1">
                <a:solidFill>
                  <a:srgbClr val="FFFF00"/>
                </a:solidFill>
              </a:rPr>
              <a:t>D’Azhena</a:t>
            </a:r>
            <a:r>
              <a:rPr lang="nl-NL" sz="2800" b="1" dirty="0">
                <a:solidFill>
                  <a:srgbClr val="FFFF00"/>
                </a:solidFill>
              </a:rPr>
              <a:t>, Loven Boven, Hein Van Poppel, Julien </a:t>
            </a:r>
            <a:r>
              <a:rPr lang="nl-NL" sz="2800" b="1" dirty="0" err="1">
                <a:solidFill>
                  <a:srgbClr val="FFFF00"/>
                </a:solidFill>
              </a:rPr>
              <a:t>Demesmacre</a:t>
            </a:r>
            <a:r>
              <a:rPr lang="nl-NL" sz="2800" b="1" dirty="0">
                <a:solidFill>
                  <a:srgbClr val="FFFF00"/>
                </a:solidFill>
              </a:rPr>
              <a:t>, ING, </a:t>
            </a:r>
            <a:r>
              <a:rPr lang="nl-NL" sz="2800" b="1" dirty="0" err="1">
                <a:solidFill>
                  <a:srgbClr val="FFFF00"/>
                </a:solidFill>
              </a:rPr>
              <a:t>Horta</a:t>
            </a:r>
            <a:r>
              <a:rPr lang="nl-NL" sz="2800" b="1" dirty="0">
                <a:solidFill>
                  <a:srgbClr val="FFFF00"/>
                </a:solidFill>
              </a:rPr>
              <a:t> </a:t>
            </a:r>
            <a:r>
              <a:rPr lang="nl-NL" sz="2800" b="1" dirty="0" err="1">
                <a:solidFill>
                  <a:srgbClr val="FFFF00"/>
                </a:solidFill>
              </a:rPr>
              <a:t>Kumtich</a:t>
            </a:r>
            <a:r>
              <a:rPr lang="nl-NL" sz="2800" b="1" dirty="0">
                <a:solidFill>
                  <a:srgbClr val="FFFF00"/>
                </a:solidFill>
              </a:rPr>
              <a:t>, Bank Delen, </a:t>
            </a:r>
            <a:r>
              <a:rPr lang="nl-NL" sz="2800" b="1" dirty="0" err="1">
                <a:solidFill>
                  <a:srgbClr val="FFFF00"/>
                </a:solidFill>
              </a:rPr>
              <a:t>Janco</a:t>
            </a:r>
            <a:endParaRPr lang="nl-NL" sz="2800" b="1" dirty="0">
              <a:solidFill>
                <a:srgbClr val="FFFF00"/>
              </a:solidFill>
            </a:endParaRPr>
          </a:p>
          <a:p>
            <a:endParaRPr lang="nl-NL" sz="2400" b="1" dirty="0">
              <a:solidFill>
                <a:srgbClr val="FFFF00"/>
              </a:solidFill>
            </a:endParaRPr>
          </a:p>
          <a:p>
            <a:r>
              <a:rPr lang="nl-NL" sz="2800" b="1" dirty="0">
                <a:solidFill>
                  <a:srgbClr val="37463B"/>
                </a:solidFill>
                <a:highlight>
                  <a:srgbClr val="FFFF00"/>
                </a:highlight>
              </a:rPr>
              <a:t>Waarvoor onze welgemeende dank</a:t>
            </a:r>
          </a:p>
        </p:txBody>
      </p:sp>
      <p:sp>
        <p:nvSpPr>
          <p:cNvPr id="5" name="Titel 10">
            <a:extLst>
              <a:ext uri="{FF2B5EF4-FFF2-40B4-BE49-F238E27FC236}">
                <a16:creationId xmlns:a16="http://schemas.microsoft.com/office/drawing/2014/main" id="{FEEE4742-F3E2-4555-890D-50C58786E66C}"/>
              </a:ext>
            </a:extLst>
          </p:cNvPr>
          <p:cNvSpPr txBox="1">
            <a:spLocks/>
          </p:cNvSpPr>
          <p:nvPr/>
        </p:nvSpPr>
        <p:spPr>
          <a:xfrm>
            <a:off x="6772681" y="5707778"/>
            <a:ext cx="4514147" cy="811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2400" b="1" dirty="0">
                <a:solidFill>
                  <a:srgbClr val="FFFF00"/>
                </a:solidFill>
              </a:rPr>
              <a:t>We zoeken nog een tweetal sponsors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522BAE-1E95-D6B4-1551-17330E05A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83" y="253839"/>
            <a:ext cx="5704746" cy="62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91053"/>
            <a:ext cx="4514147" cy="811119"/>
          </a:xfrm>
        </p:spPr>
        <p:txBody>
          <a:bodyPr rtlCol="0"/>
          <a:lstStyle/>
          <a:p>
            <a:pPr rtl="0"/>
            <a:r>
              <a:rPr lang="nl-NL" sz="2800" b="1" dirty="0">
                <a:solidFill>
                  <a:schemeClr val="bg1"/>
                </a:solidFill>
              </a:rPr>
              <a:t>Ontmoetingen</a:t>
            </a:r>
          </a:p>
        </p:txBody>
      </p:sp>
      <p:sp>
        <p:nvSpPr>
          <p:cNvPr id="4" name="Titel 10">
            <a:extLst>
              <a:ext uri="{FF2B5EF4-FFF2-40B4-BE49-F238E27FC236}">
                <a16:creationId xmlns:a16="http://schemas.microsoft.com/office/drawing/2014/main" id="{261A18EB-F317-889B-780F-F5FCBD8C2121}"/>
              </a:ext>
            </a:extLst>
          </p:cNvPr>
          <p:cNvSpPr txBox="1">
            <a:spLocks/>
          </p:cNvSpPr>
          <p:nvPr/>
        </p:nvSpPr>
        <p:spPr>
          <a:xfrm>
            <a:off x="6293089" y="1150222"/>
            <a:ext cx="5478497" cy="32536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25 april: Damme – Winge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16 mei: Winge – Hasselt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lang="nl-NL" sz="2800" b="1" dirty="0">
              <a:solidFill>
                <a:srgbClr val="FFFF00"/>
              </a:solidFill>
              <a:latin typeface="Franklin Gothic Book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6 juni: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Cleydael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 – Kempische – Winge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4 juli: GP Tervuren – Winge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lang="nl-NL" sz="2800" b="1" dirty="0">
              <a:solidFill>
                <a:srgbClr val="FFFF00"/>
              </a:solidFill>
              <a:latin typeface="Franklin Gothic Book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22 augustus: Winge – Lummen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12 september: Keerbergen - Winge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090C63-0C2E-27BF-2581-8792DC12E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14" y="125521"/>
            <a:ext cx="4730750" cy="66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91053"/>
            <a:ext cx="4514147" cy="811119"/>
          </a:xfrm>
        </p:spPr>
        <p:txBody>
          <a:bodyPr rtlCol="0"/>
          <a:lstStyle/>
          <a:p>
            <a:pPr rtl="0"/>
            <a:r>
              <a:rPr lang="nl-NL" sz="2800" b="1" dirty="0">
                <a:solidFill>
                  <a:schemeClr val="bg1"/>
                </a:solidFill>
              </a:rPr>
              <a:t>Senioren op stap</a:t>
            </a:r>
          </a:p>
        </p:txBody>
      </p:sp>
      <p:sp>
        <p:nvSpPr>
          <p:cNvPr id="4" name="Titel 10">
            <a:extLst>
              <a:ext uri="{FF2B5EF4-FFF2-40B4-BE49-F238E27FC236}">
                <a16:creationId xmlns:a16="http://schemas.microsoft.com/office/drawing/2014/main" id="{261A18EB-F317-889B-780F-F5FCBD8C2121}"/>
              </a:ext>
            </a:extLst>
          </p:cNvPr>
          <p:cNvSpPr txBox="1">
            <a:spLocks/>
          </p:cNvSpPr>
          <p:nvPr/>
        </p:nvSpPr>
        <p:spPr>
          <a:xfrm>
            <a:off x="6293089" y="1150222"/>
            <a:ext cx="5478497" cy="32536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18 april: La Bruyère – Villers –la-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Ville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50€ </a:t>
            </a:r>
            <a:r>
              <a:rPr lang="nl-NL" sz="2800" b="1" dirty="0" err="1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greenfee</a:t>
            </a: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 en diner 16€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lang="nl-NL" sz="2400" b="1" dirty="0">
              <a:solidFill>
                <a:srgbClr val="FFFF00"/>
              </a:solidFill>
              <a:latin typeface="Franklin Gothic Book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2 augustus: Ravenstein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Topper: 18 holes + Diner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29CF97-DC60-60EF-6EA1-C173D59C8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8" t="1" r="6311" b="-1019"/>
          <a:stretch/>
        </p:blipFill>
        <p:spPr>
          <a:xfrm>
            <a:off x="504000" y="346416"/>
            <a:ext cx="5400000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9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91053"/>
            <a:ext cx="4514147" cy="811119"/>
          </a:xfrm>
        </p:spPr>
        <p:txBody>
          <a:bodyPr rtlCol="0"/>
          <a:lstStyle/>
          <a:p>
            <a:pPr rtl="0"/>
            <a:r>
              <a:rPr lang="nl-NL" sz="2800" b="1" dirty="0">
                <a:solidFill>
                  <a:schemeClr val="bg1"/>
                </a:solidFill>
              </a:rPr>
              <a:t>Senioren op reis</a:t>
            </a:r>
          </a:p>
        </p:txBody>
      </p:sp>
      <p:sp>
        <p:nvSpPr>
          <p:cNvPr id="4" name="Titel 10">
            <a:extLst>
              <a:ext uri="{FF2B5EF4-FFF2-40B4-BE49-F238E27FC236}">
                <a16:creationId xmlns:a16="http://schemas.microsoft.com/office/drawing/2014/main" id="{261A18EB-F317-889B-780F-F5FCBD8C2121}"/>
              </a:ext>
            </a:extLst>
          </p:cNvPr>
          <p:cNvSpPr txBox="1">
            <a:spLocks/>
          </p:cNvSpPr>
          <p:nvPr/>
        </p:nvSpPr>
        <p:spPr>
          <a:xfrm>
            <a:off x="6293089" y="2095102"/>
            <a:ext cx="5512831" cy="37468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Tweedaagse in Nederland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La </a:t>
            </a:r>
            <a:r>
              <a:rPr lang="nl-NL" sz="2800" b="1" dirty="0" err="1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Sonnerie</a:t>
            </a:r>
            <a:endParaRPr lang="nl-NL" sz="2800" b="1" dirty="0">
              <a:solidFill>
                <a:srgbClr val="FFFF00"/>
              </a:solidFill>
              <a:latin typeface="Franklin Gothic Book"/>
              <a:sym typeface="Wingdings 2" panose="05020102010507070707" pitchFamily="18" charset="2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12 en 13 juni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400" b="1" dirty="0">
              <a:solidFill>
                <a:srgbClr val="FFFF00"/>
              </a:solidFill>
              <a:latin typeface="Franklin Gothic Book"/>
              <a:sym typeface="Wingdings 2" panose="05020102010507070707" pitchFamily="18" charset="2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Driedaagse in Duitsland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Sankt Wendel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7, 8 en 9 augustus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667A1F0-A75A-22BC-31F4-35FB6575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37" y="391053"/>
            <a:ext cx="5749283" cy="60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4F9599F-CFC9-1891-29ED-226C3B33D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1064" cy="37139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7F31EE9-0DD6-DE60-CEB7-E735E56C5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36" y="3713944"/>
            <a:ext cx="4698996" cy="3144056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51FE13B7-78EE-14CC-55DC-6C3DE8F4D065}"/>
              </a:ext>
            </a:extLst>
          </p:cNvPr>
          <p:cNvSpPr/>
          <p:nvPr/>
        </p:nvSpPr>
        <p:spPr>
          <a:xfrm>
            <a:off x="924910" y="2777030"/>
            <a:ext cx="4109545" cy="8175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chemeClr val="tx1"/>
                </a:solidFill>
              </a:rPr>
              <a:t>La </a:t>
            </a:r>
            <a:r>
              <a:rPr lang="nl-BE" sz="2400" dirty="0" err="1">
                <a:solidFill>
                  <a:schemeClr val="tx1"/>
                </a:solidFill>
              </a:rPr>
              <a:t>Sonnerie</a:t>
            </a:r>
            <a:endParaRPr lang="nl-BE" sz="2400" dirty="0">
              <a:solidFill>
                <a:schemeClr val="tx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42667B5-B643-6429-8223-8F18CC310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974" y="-7326"/>
            <a:ext cx="5344398" cy="316637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16CC244-A0EC-1207-8542-23B470941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042" y="3286718"/>
            <a:ext cx="5366680" cy="3571282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AA79CC7E-75B2-7B4B-F89C-6CE76B9B38A7}"/>
              </a:ext>
            </a:extLst>
          </p:cNvPr>
          <p:cNvSpPr/>
          <p:nvPr/>
        </p:nvSpPr>
        <p:spPr>
          <a:xfrm>
            <a:off x="7041932" y="5781040"/>
            <a:ext cx="2942896" cy="6411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rgbClr val="37463B"/>
                </a:solidFill>
              </a:rPr>
              <a:t>Stippelberg 13 juni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111781E6-18CE-FC47-42F3-AAF204C45B66}"/>
              </a:ext>
            </a:extLst>
          </p:cNvPr>
          <p:cNvSpPr/>
          <p:nvPr/>
        </p:nvSpPr>
        <p:spPr>
          <a:xfrm>
            <a:off x="8082455" y="499241"/>
            <a:ext cx="2942896" cy="6411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rgbClr val="37463B"/>
                </a:solidFill>
              </a:rPr>
              <a:t>Gulbergen 12 juni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F9030E01-B2EB-DDB0-6DA2-7E6977DA124E}"/>
              </a:ext>
            </a:extLst>
          </p:cNvPr>
          <p:cNvSpPr/>
          <p:nvPr/>
        </p:nvSpPr>
        <p:spPr>
          <a:xfrm>
            <a:off x="3605048" y="2280745"/>
            <a:ext cx="6379780" cy="2866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1 overnachting, ontbijt en diner</a:t>
            </a:r>
          </a:p>
          <a:p>
            <a:pPr algn="ctr"/>
            <a:r>
              <a:rPr lang="nl-BE" sz="2400" dirty="0"/>
              <a:t>2 x 18 holes</a:t>
            </a:r>
          </a:p>
          <a:p>
            <a:pPr algn="ctr"/>
            <a:r>
              <a:rPr lang="nl-BE" sz="2400" dirty="0"/>
              <a:t>1 x lunchpakket</a:t>
            </a:r>
          </a:p>
          <a:p>
            <a:pPr algn="ctr"/>
            <a:r>
              <a:rPr lang="nl-BE" sz="2400" dirty="0"/>
              <a:t>Prijzentafel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2 persoonskamer : 275€/persoon</a:t>
            </a:r>
          </a:p>
          <a:p>
            <a:pPr algn="ctr"/>
            <a:r>
              <a:rPr lang="nl-BE" sz="2400" dirty="0"/>
              <a:t>1 persoonskamer 315€</a:t>
            </a:r>
          </a:p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20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967C211-DA3C-084B-8A23-E6C90D0CF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532684" cy="36902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0150572-D7C1-FC63-737D-C9784FCAC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701143"/>
            <a:ext cx="5532684" cy="31121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79648F-C17B-801C-F4BA-FD061DB70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683" y="0"/>
            <a:ext cx="6659317" cy="499448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241C22D-91BA-91AC-315A-294DC9A06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123" y="4073885"/>
            <a:ext cx="6681877" cy="2784115"/>
          </a:xfrm>
          <a:prstGeom prst="rect">
            <a:avLst/>
          </a:prstGeom>
        </p:spPr>
      </p:pic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4BEB3314-303A-B898-B386-1C3247A3D3EB}"/>
              </a:ext>
            </a:extLst>
          </p:cNvPr>
          <p:cNvSpPr/>
          <p:nvPr/>
        </p:nvSpPr>
        <p:spPr>
          <a:xfrm>
            <a:off x="1" y="3007359"/>
            <a:ext cx="3657600" cy="66647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rgbClr val="37463B"/>
                </a:solidFill>
              </a:rPr>
              <a:t>Sankt Wendel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81ADC992-BA15-8A70-1489-95D36064F55A}"/>
              </a:ext>
            </a:extLst>
          </p:cNvPr>
          <p:cNvSpPr/>
          <p:nvPr/>
        </p:nvSpPr>
        <p:spPr>
          <a:xfrm>
            <a:off x="8717280" y="2580640"/>
            <a:ext cx="3373120" cy="6908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rgbClr val="37463B"/>
                </a:solidFill>
              </a:rPr>
              <a:t>27 uitdagende holes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FC0917A-B3B3-652A-CE29-301C8A778440}"/>
              </a:ext>
            </a:extLst>
          </p:cNvPr>
          <p:cNvSpPr/>
          <p:nvPr/>
        </p:nvSpPr>
        <p:spPr>
          <a:xfrm>
            <a:off x="5505319" y="3777607"/>
            <a:ext cx="3211961" cy="8513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rgbClr val="37463B"/>
                </a:solidFill>
              </a:rPr>
              <a:t>Unieke parcours in verschillende stijlen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D683B49B-DB49-0098-1D2D-514937E3C85E}"/>
              </a:ext>
            </a:extLst>
          </p:cNvPr>
          <p:cNvSpPr/>
          <p:nvPr/>
        </p:nvSpPr>
        <p:spPr>
          <a:xfrm>
            <a:off x="2021840" y="1158240"/>
            <a:ext cx="7668348" cy="467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2 overnachtingen, ontbijt en aperitief, diner incl. drank</a:t>
            </a:r>
          </a:p>
          <a:p>
            <a:pPr algn="ctr"/>
            <a:r>
              <a:rPr lang="nl-BE" sz="2400" b="1" dirty="0"/>
              <a:t>2 x 18 holes</a:t>
            </a:r>
          </a:p>
          <a:p>
            <a:pPr algn="ctr"/>
            <a:r>
              <a:rPr lang="nl-BE" sz="2400" b="1" dirty="0"/>
              <a:t>1 x 9 holes</a:t>
            </a:r>
          </a:p>
          <a:p>
            <a:pPr algn="ctr"/>
            <a:r>
              <a:rPr lang="nl-BE" sz="2400" b="1" dirty="0"/>
              <a:t>2 x lunchpakket</a:t>
            </a:r>
          </a:p>
          <a:p>
            <a:pPr algn="ctr"/>
            <a:r>
              <a:rPr lang="nl-BE" sz="2400" b="1" dirty="0"/>
              <a:t>Lichte lunch derde dag</a:t>
            </a:r>
          </a:p>
          <a:p>
            <a:pPr algn="ctr"/>
            <a:r>
              <a:rPr lang="nl-BE" sz="2400" b="1" dirty="0" err="1"/>
              <a:t>Practiceballen</a:t>
            </a:r>
            <a:endParaRPr lang="nl-BE" sz="2400" b="1" dirty="0"/>
          </a:p>
          <a:p>
            <a:pPr algn="ctr"/>
            <a:r>
              <a:rPr lang="nl-BE" sz="2400" b="1" dirty="0"/>
              <a:t>Prijzentafel</a:t>
            </a:r>
          </a:p>
          <a:p>
            <a:pPr algn="ctr"/>
            <a:endParaRPr lang="nl-BE" sz="2400" b="1" dirty="0"/>
          </a:p>
          <a:p>
            <a:pPr algn="ctr"/>
            <a:r>
              <a:rPr lang="nl-BE" sz="2400" b="1" dirty="0"/>
              <a:t>2 persoonskamer : 450€/persoon</a:t>
            </a:r>
          </a:p>
          <a:p>
            <a:pPr algn="ctr"/>
            <a:r>
              <a:rPr lang="nl-BE" sz="2400" b="1" dirty="0"/>
              <a:t>1 persoonskamer 534€</a:t>
            </a:r>
          </a:p>
          <a:p>
            <a:pPr algn="ctr"/>
            <a:endParaRPr lang="nl-BE" dirty="0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E4D209D-DBBC-2903-987C-81A41FA771CC}"/>
              </a:ext>
            </a:extLst>
          </p:cNvPr>
          <p:cNvSpPr/>
          <p:nvPr/>
        </p:nvSpPr>
        <p:spPr>
          <a:xfrm>
            <a:off x="1463040" y="863600"/>
            <a:ext cx="9916160" cy="5831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b="1" dirty="0"/>
              <a:t>Gedetailleerde info zal terug te vinden zijn op </a:t>
            </a:r>
            <a:r>
              <a:rPr lang="nl-BE" sz="3200" b="1" dirty="0">
                <a:hlinkClick r:id="rId7"/>
              </a:rPr>
              <a:t>www.wingegolf.be/members/seniors</a:t>
            </a:r>
            <a:r>
              <a:rPr lang="nl-BE" sz="3200" b="1" dirty="0"/>
              <a:t> alsook het inschrijvingsformulier</a:t>
            </a:r>
          </a:p>
        </p:txBody>
      </p:sp>
    </p:spTree>
    <p:extLst>
      <p:ext uri="{BB962C8B-B14F-4D97-AF65-F5344CB8AC3E}">
        <p14:creationId xmlns:p14="http://schemas.microsoft.com/office/powerpoint/2010/main" val="49645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91053"/>
            <a:ext cx="4514147" cy="811119"/>
          </a:xfrm>
        </p:spPr>
        <p:txBody>
          <a:bodyPr rtlCol="0"/>
          <a:lstStyle/>
          <a:p>
            <a:pPr rtl="0"/>
            <a:r>
              <a:rPr lang="nl-NL" sz="3200" b="1" dirty="0">
                <a:solidFill>
                  <a:schemeClr val="bg1"/>
                </a:solidFill>
              </a:rPr>
              <a:t>Specials</a:t>
            </a:r>
          </a:p>
        </p:txBody>
      </p:sp>
      <p:sp>
        <p:nvSpPr>
          <p:cNvPr id="4" name="Titel 10">
            <a:extLst>
              <a:ext uri="{FF2B5EF4-FFF2-40B4-BE49-F238E27FC236}">
                <a16:creationId xmlns:a16="http://schemas.microsoft.com/office/drawing/2014/main" id="{261A18EB-F317-889B-780F-F5FCBD8C2121}"/>
              </a:ext>
            </a:extLst>
          </p:cNvPr>
          <p:cNvSpPr txBox="1">
            <a:spLocks/>
          </p:cNvSpPr>
          <p:nvPr/>
        </p:nvSpPr>
        <p:spPr>
          <a:xfrm>
            <a:off x="6176491" y="1157312"/>
            <a:ext cx="5478497" cy="47355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Interclub senioren Heren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3 wedstrijddagen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Juni: Reeks 1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September: Reeks 2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Formule 4BBB in </a:t>
            </a:r>
            <a:r>
              <a:rPr lang="nl-NL" sz="2800" b="1" dirty="0" err="1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matchplay</a:t>
            </a:r>
            <a:endParaRPr lang="nl-NL" sz="2800" b="1" dirty="0">
              <a:solidFill>
                <a:srgbClr val="FFFF00"/>
              </a:solidFill>
              <a:latin typeface="Franklin Gothic Book"/>
              <a:sym typeface="Wingdings 2" panose="05020102010507070707" pitchFamily="18" charset="2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Meer regionaal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Interclub Dames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b="1" dirty="0">
                <a:solidFill>
                  <a:srgbClr val="FFFF00"/>
                </a:solidFill>
                <a:latin typeface="Franklin Gothic Book"/>
                <a:sym typeface="Wingdings 2" panose="05020102010507070707" pitchFamily="18" charset="2"/>
              </a:rPr>
              <a:t>In overweging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400" b="1" dirty="0">
              <a:solidFill>
                <a:srgbClr val="FFFF00"/>
              </a:solidFill>
              <a:latin typeface="Franklin Gothic Book"/>
              <a:sym typeface="Wingdings 2" panose="05020102010507070707" pitchFamily="18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E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Interclub Senioren 65+ </a:t>
            </a:r>
            <a:b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</a:b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Wingdings 2" panose="05020102010507070707" pitchFamily="18" charset="2"/>
              </a:rPr>
              <a:t>Geannuleerd</a:t>
            </a:r>
            <a:endParaRPr lang="nl-NL" sz="2800" b="1" dirty="0">
              <a:solidFill>
                <a:srgbClr val="FFFF00"/>
              </a:solidFill>
              <a:latin typeface="Franklin Gothic Book"/>
              <a:sym typeface="Wingdings 2" panose="05020102010507070707" pitchFamily="18" charset="2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B3B6C8-4732-BD55-1DEE-4AE0B97D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12" y="229257"/>
            <a:ext cx="5095191" cy="62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1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59634_TF11292542_Win32" id="{C2324053-ED36-4E27-B93F-942B46108155}" vid="{981080C1-11A7-41B0-A8B9-40053630B6E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{D8F263A7-5D1D-491B-BD27-4AE3AE66E2C3}tf11292542_win32</Template>
  <TotalTime>22947</TotalTime>
  <Words>368</Words>
  <Application>Microsoft Office PowerPoint</Application>
  <PresentationFormat>Breedbeeld</PresentationFormat>
  <Paragraphs>116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Rockwell Extra Bold</vt:lpstr>
      <vt:lpstr>Wingdings 2</vt:lpstr>
      <vt:lpstr>Office-thema</vt:lpstr>
      <vt:lpstr>Highlights</vt:lpstr>
      <vt:lpstr>Van Drive In tot Drive Out 21 maart – 17 oktober.</vt:lpstr>
      <vt:lpstr>Thuiswedstrijden Sponsors</vt:lpstr>
      <vt:lpstr>Ontmoetingen</vt:lpstr>
      <vt:lpstr>Senioren op stap</vt:lpstr>
      <vt:lpstr>Senioren op reis</vt:lpstr>
      <vt:lpstr>PowerPoint-presentatie</vt:lpstr>
      <vt:lpstr>PowerPoint-presentatie</vt:lpstr>
      <vt:lpstr>Specials</vt:lpstr>
      <vt:lpstr>Specials</vt:lpstr>
      <vt:lpstr>Specials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</dc:title>
  <dc:creator>Thomas Wellens</dc:creator>
  <cp:lastModifiedBy>herman mols</cp:lastModifiedBy>
  <cp:revision>23</cp:revision>
  <dcterms:created xsi:type="dcterms:W3CDTF">2022-12-11T08:44:55Z</dcterms:created>
  <dcterms:modified xsi:type="dcterms:W3CDTF">2023-01-11T19:43:13Z</dcterms:modified>
</cp:coreProperties>
</file>